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Play"/>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lay-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Play-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c7d35280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c7d35280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d56ae00d82_0_3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d56ae00d82_0_3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d56ae00d82_0_3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d56ae00d82_0_3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d56ae00d82_0_4142:notes"/>
          <p:cNvSpPr/>
          <p:nvPr>
            <p:ph idx="2" type="sldImg"/>
          </p:nvPr>
        </p:nvSpPr>
        <p:spPr>
          <a:xfrm>
            <a:off x="685727" y="857273"/>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3d56ae00d82_0_4142:notes"/>
          <p:cNvSpPr txBox="1"/>
          <p:nvPr>
            <p:ph idx="1" type="body"/>
          </p:nvPr>
        </p:nvSpPr>
        <p:spPr>
          <a:xfrm>
            <a:off x="685800" y="3300500"/>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3d56ae00d82_0_4142:notes"/>
          <p:cNvSpPr txBox="1"/>
          <p:nvPr>
            <p:ph idx="12" type="sldNum"/>
          </p:nvPr>
        </p:nvSpPr>
        <p:spPr>
          <a:xfrm>
            <a:off x="3884613" y="6514083"/>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d56ae00d82_0_76:notes"/>
          <p:cNvSpPr/>
          <p:nvPr>
            <p:ph idx="2" type="sldImg"/>
          </p:nvPr>
        </p:nvSpPr>
        <p:spPr>
          <a:xfrm>
            <a:off x="685727" y="857273"/>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3d56ae00d82_0_76:notes"/>
          <p:cNvSpPr txBox="1"/>
          <p:nvPr>
            <p:ph idx="1" type="body"/>
          </p:nvPr>
        </p:nvSpPr>
        <p:spPr>
          <a:xfrm>
            <a:off x="685800" y="3300500"/>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3d56ae00d82_0_76:notes"/>
          <p:cNvSpPr txBox="1"/>
          <p:nvPr>
            <p:ph idx="12" type="sldNum"/>
          </p:nvPr>
        </p:nvSpPr>
        <p:spPr>
          <a:xfrm>
            <a:off x="3884613" y="6514083"/>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d56ae00d82_0_150:notes"/>
          <p:cNvSpPr/>
          <p:nvPr>
            <p:ph idx="2" type="sldImg"/>
          </p:nvPr>
        </p:nvSpPr>
        <p:spPr>
          <a:xfrm>
            <a:off x="685727" y="857273"/>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3d56ae00d82_0_150:notes"/>
          <p:cNvSpPr txBox="1"/>
          <p:nvPr>
            <p:ph idx="1" type="body"/>
          </p:nvPr>
        </p:nvSpPr>
        <p:spPr>
          <a:xfrm>
            <a:off x="685800" y="3300500"/>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3d56ae00d82_0_150:notes"/>
          <p:cNvSpPr txBox="1"/>
          <p:nvPr>
            <p:ph idx="12" type="sldNum"/>
          </p:nvPr>
        </p:nvSpPr>
        <p:spPr>
          <a:xfrm>
            <a:off x="3884613" y="6514083"/>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d56ae00d82_0_360:notes"/>
          <p:cNvSpPr/>
          <p:nvPr>
            <p:ph idx="2" type="sldImg"/>
          </p:nvPr>
        </p:nvSpPr>
        <p:spPr>
          <a:xfrm>
            <a:off x="685727" y="857273"/>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3d56ae00d82_0_360:notes"/>
          <p:cNvSpPr txBox="1"/>
          <p:nvPr>
            <p:ph idx="1" type="body"/>
          </p:nvPr>
        </p:nvSpPr>
        <p:spPr>
          <a:xfrm>
            <a:off x="685800" y="3300500"/>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3d56ae00d82_0_360:notes"/>
          <p:cNvSpPr txBox="1"/>
          <p:nvPr>
            <p:ph idx="12" type="sldNum"/>
          </p:nvPr>
        </p:nvSpPr>
        <p:spPr>
          <a:xfrm>
            <a:off x="3884613" y="6514083"/>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d56ae00d82_0_432:notes"/>
          <p:cNvSpPr/>
          <p:nvPr>
            <p:ph idx="2" type="sldImg"/>
          </p:nvPr>
        </p:nvSpPr>
        <p:spPr>
          <a:xfrm>
            <a:off x="685727" y="857273"/>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3d56ae00d82_0_432:notes"/>
          <p:cNvSpPr txBox="1"/>
          <p:nvPr>
            <p:ph idx="1" type="body"/>
          </p:nvPr>
        </p:nvSpPr>
        <p:spPr>
          <a:xfrm>
            <a:off x="685800" y="3300500"/>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3d56ae00d82_0_432:notes"/>
          <p:cNvSpPr txBox="1"/>
          <p:nvPr>
            <p:ph idx="12" type="sldNum"/>
          </p:nvPr>
        </p:nvSpPr>
        <p:spPr>
          <a:xfrm>
            <a:off x="3884613" y="6514083"/>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d56ae00d82_0_496:notes"/>
          <p:cNvSpPr/>
          <p:nvPr>
            <p:ph idx="2" type="sldImg"/>
          </p:nvPr>
        </p:nvSpPr>
        <p:spPr>
          <a:xfrm>
            <a:off x="685727" y="857273"/>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3d56ae00d82_0_496:notes"/>
          <p:cNvSpPr txBox="1"/>
          <p:nvPr>
            <p:ph idx="1" type="body"/>
          </p:nvPr>
        </p:nvSpPr>
        <p:spPr>
          <a:xfrm>
            <a:off x="685800" y="3300500"/>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3d56ae00d82_0_496:notes"/>
          <p:cNvSpPr txBox="1"/>
          <p:nvPr>
            <p:ph idx="12" type="sldNum"/>
          </p:nvPr>
        </p:nvSpPr>
        <p:spPr>
          <a:xfrm>
            <a:off x="3884613" y="6514083"/>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d56ae00d82_0_570:notes"/>
          <p:cNvSpPr/>
          <p:nvPr>
            <p:ph idx="2" type="sldImg"/>
          </p:nvPr>
        </p:nvSpPr>
        <p:spPr>
          <a:xfrm>
            <a:off x="685727" y="857273"/>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3d56ae00d82_0_570:notes"/>
          <p:cNvSpPr txBox="1"/>
          <p:nvPr>
            <p:ph idx="1" type="body"/>
          </p:nvPr>
        </p:nvSpPr>
        <p:spPr>
          <a:xfrm>
            <a:off x="685800" y="3300500"/>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g3d56ae00d82_0_570:notes"/>
          <p:cNvSpPr txBox="1"/>
          <p:nvPr>
            <p:ph idx="12" type="sldNum"/>
          </p:nvPr>
        </p:nvSpPr>
        <p:spPr>
          <a:xfrm>
            <a:off x="3884613" y="6514083"/>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d56ae00d82_0_648:notes"/>
          <p:cNvSpPr/>
          <p:nvPr>
            <p:ph idx="2" type="sldImg"/>
          </p:nvPr>
        </p:nvSpPr>
        <p:spPr>
          <a:xfrm>
            <a:off x="685727" y="857273"/>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3d56ae00d82_0_648:notes"/>
          <p:cNvSpPr txBox="1"/>
          <p:nvPr>
            <p:ph idx="1" type="body"/>
          </p:nvPr>
        </p:nvSpPr>
        <p:spPr>
          <a:xfrm>
            <a:off x="685800" y="3300500"/>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g3d56ae00d82_0_648:notes"/>
          <p:cNvSpPr txBox="1"/>
          <p:nvPr>
            <p:ph idx="12" type="sldNum"/>
          </p:nvPr>
        </p:nvSpPr>
        <p:spPr>
          <a:xfrm>
            <a:off x="3884613" y="6514083"/>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d56ae00d82_0_2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d56ae00d82_0_2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dec198ba55_57_2:notes"/>
          <p:cNvSpPr/>
          <p:nvPr>
            <p:ph idx="2" type="sldImg"/>
          </p:nvPr>
        </p:nvSpPr>
        <p:spPr>
          <a:xfrm>
            <a:off x="685800" y="857250"/>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g3dec198ba55_57_2:notes"/>
          <p:cNvSpPr txBox="1"/>
          <p:nvPr>
            <p:ph idx="1" type="body"/>
          </p:nvPr>
        </p:nvSpPr>
        <p:spPr>
          <a:xfrm>
            <a:off x="685800" y="3300413"/>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
            </a:br>
            <a:r>
              <a:rPr lang="en"/>
              <a:t>[Sources]</a:t>
            </a:r>
            <a:br>
              <a:rPr lang="en"/>
            </a:br>
            <a:r>
              <a:rPr lang="en"/>
              <a:t>- Content synthesized from the user-provided report draft discussing V-Net, nnU-Net, TransBTS, and DSNet.</a:t>
            </a:r>
            <a:br>
              <a:rPr lang="en"/>
            </a:br>
            <a:r>
              <a:rPr lang="en"/>
              <a:t>- Kent State logos cropped from the user-provided presentation PDF.</a:t>
            </a:r>
            <a:br>
              <a:rPr lang="en"/>
            </a:br>
            <a:r>
              <a:rPr lang="en"/>
              <a:t>[/Sources]</a:t>
            </a:r>
            <a:endParaRPr/>
          </a:p>
        </p:txBody>
      </p:sp>
      <p:sp>
        <p:nvSpPr>
          <p:cNvPr id="583" name="Google Shape;583;g3dec198ba55_57_2:notes"/>
          <p:cNvSpPr txBox="1"/>
          <p:nvPr>
            <p:ph idx="12" type="sldNum"/>
          </p:nvPr>
        </p:nvSpPr>
        <p:spPr>
          <a:xfrm>
            <a:off x="3884613" y="6513910"/>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dec198ba55_57_27:notes"/>
          <p:cNvSpPr/>
          <p:nvPr>
            <p:ph idx="2" type="sldImg"/>
          </p:nvPr>
        </p:nvSpPr>
        <p:spPr>
          <a:xfrm>
            <a:off x="685800" y="857250"/>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3dec198ba55_57_27:notes"/>
          <p:cNvSpPr txBox="1"/>
          <p:nvPr>
            <p:ph idx="1" type="body"/>
          </p:nvPr>
        </p:nvSpPr>
        <p:spPr>
          <a:xfrm>
            <a:off x="685800" y="3300413"/>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
            </a:br>
            <a:r>
              <a:rPr lang="en"/>
              <a:t>[Sources]</a:t>
            </a:r>
            <a:br>
              <a:rPr lang="en"/>
            </a:br>
            <a:r>
              <a:rPr lang="en"/>
              <a:t>- Content synthesized from the user-provided report draft and current presentation theme.</a:t>
            </a:r>
            <a:br>
              <a:rPr lang="en"/>
            </a:br>
            <a:r>
              <a:rPr lang="en"/>
              <a:t>- Kent State logos cropped from the user-provided presentation PDF.</a:t>
            </a:r>
            <a:br>
              <a:rPr lang="en"/>
            </a:br>
            <a:r>
              <a:rPr lang="en"/>
              <a:t>[/Sources]</a:t>
            </a:r>
            <a:endParaRPr/>
          </a:p>
        </p:txBody>
      </p:sp>
      <p:sp>
        <p:nvSpPr>
          <p:cNvPr id="612" name="Google Shape;612;g3dec198ba55_57_27:notes"/>
          <p:cNvSpPr txBox="1"/>
          <p:nvPr>
            <p:ph idx="12" type="sldNum"/>
          </p:nvPr>
        </p:nvSpPr>
        <p:spPr>
          <a:xfrm>
            <a:off x="3884613" y="6513910"/>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d31e98685b_0_1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3d31e98685b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dec198ba55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dec198ba55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d56ae00d82_0_2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d56ae00d82_0_2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d56ae00d82_0_2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d56ae00d82_0_2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d56ae00d82_0_2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d56ae00d82_0_2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d56ae00d82_0_30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d56ae00d82_0_30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d56ae00d82_0_3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d56ae00d82_0_3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dec198ba55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dec198ba55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58_0)">
  <p:cSld name="Title and body (g3d5f261b064_58_0)">
    <p:spTree>
      <p:nvGrpSpPr>
        <p:cNvPr id="51" name="Shape 51"/>
        <p:cNvGrpSpPr/>
        <p:nvPr/>
      </p:nvGrpSpPr>
      <p:grpSpPr>
        <a:xfrm>
          <a:off x="0" y="0"/>
          <a:ext cx="0" cy="0"/>
          <a:chOff x="0" y="0"/>
          <a:chExt cx="0" cy="0"/>
        </a:xfrm>
      </p:grpSpPr>
      <p:sp>
        <p:nvSpPr>
          <p:cNvPr id="52" name="Google Shape;52;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4" name="Google Shape;5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86_0)">
  <p:cSld name="Title and body (g3d5f261b064_86_0)">
    <p:spTree>
      <p:nvGrpSpPr>
        <p:cNvPr id="55" name="Shape 55"/>
        <p:cNvGrpSpPr/>
        <p:nvPr/>
      </p:nvGrpSpPr>
      <p:grpSpPr>
        <a:xfrm>
          <a:off x="0" y="0"/>
          <a:ext cx="0" cy="0"/>
          <a:chOff x="0" y="0"/>
          <a:chExt cx="0" cy="0"/>
        </a:xfrm>
      </p:grpSpPr>
      <p:sp>
        <p:nvSpPr>
          <p:cNvPr id="56" name="Google Shape;56;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7" name="Google Shape;5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8" name="Google Shape;5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93_0)">
  <p:cSld name="Title and body (g3d5f261b064_93_0)">
    <p:spTree>
      <p:nvGrpSpPr>
        <p:cNvPr id="59" name="Shape 59"/>
        <p:cNvGrpSpPr/>
        <p:nvPr/>
      </p:nvGrpSpPr>
      <p:grpSpPr>
        <a:xfrm>
          <a:off x="0" y="0"/>
          <a:ext cx="0" cy="0"/>
          <a:chOff x="0" y="0"/>
          <a:chExt cx="0" cy="0"/>
        </a:xfrm>
      </p:grpSpPr>
      <p:sp>
        <p:nvSpPr>
          <p:cNvPr id="60" name="Google Shape;60;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2" name="Google Shape;6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100_0)">
  <p:cSld name="Title and body (g3d5f261b064_100_0)">
    <p:spTree>
      <p:nvGrpSpPr>
        <p:cNvPr id="63" name="Shape 63"/>
        <p:cNvGrpSpPr/>
        <p:nvPr/>
      </p:nvGrpSpPr>
      <p:grpSpPr>
        <a:xfrm>
          <a:off x="0" y="0"/>
          <a:ext cx="0" cy="0"/>
          <a:chOff x="0" y="0"/>
          <a:chExt cx="0" cy="0"/>
        </a:xfrm>
      </p:grpSpPr>
      <p:sp>
        <p:nvSpPr>
          <p:cNvPr id="64" name="Google Shape;64;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5" name="Google Shape;6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107_0)">
  <p:cSld name="Title and body (g3d5f261b064_107_0)">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9" name="Google Shape;6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0" name="Google Shape;7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121_0)">
  <p:cSld name="Title and body (g3d5f261b064_121_0)">
    <p:spTree>
      <p:nvGrpSpPr>
        <p:cNvPr id="71" name="Shape 71"/>
        <p:cNvGrpSpPr/>
        <p:nvPr/>
      </p:nvGrpSpPr>
      <p:grpSpPr>
        <a:xfrm>
          <a:off x="0" y="0"/>
          <a:ext cx="0" cy="0"/>
          <a:chOff x="0" y="0"/>
          <a:chExt cx="0" cy="0"/>
        </a:xfrm>
      </p:grpSpPr>
      <p:sp>
        <p:nvSpPr>
          <p:cNvPr id="72" name="Google Shape;72;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 name="Google Shape;7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128_0)">
  <p:cSld name="Title and body (g3d5f261b064_128_0)">
    <p:spTree>
      <p:nvGrpSpPr>
        <p:cNvPr id="75" name="Shape 75"/>
        <p:cNvGrpSpPr/>
        <p:nvPr/>
      </p:nvGrpSpPr>
      <p:grpSpPr>
        <a:xfrm>
          <a:off x="0" y="0"/>
          <a:ext cx="0" cy="0"/>
          <a:chOff x="0" y="0"/>
          <a:chExt cx="0" cy="0"/>
        </a:xfrm>
      </p:grpSpPr>
      <p:sp>
        <p:nvSpPr>
          <p:cNvPr id="76" name="Google Shape;76;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7" name="Google Shape;7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8" name="Google Shape;7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135_0)">
  <p:cSld name="Title and body (g3d5f261b064_135_0)">
    <p:spTree>
      <p:nvGrpSpPr>
        <p:cNvPr id="79" name="Shape 79"/>
        <p:cNvGrpSpPr/>
        <p:nvPr/>
      </p:nvGrpSpPr>
      <p:grpSpPr>
        <a:xfrm>
          <a:off x="0" y="0"/>
          <a:ext cx="0" cy="0"/>
          <a:chOff x="0" y="0"/>
          <a:chExt cx="0" cy="0"/>
        </a:xfrm>
      </p:grpSpPr>
      <p:sp>
        <p:nvSpPr>
          <p:cNvPr id="80" name="Google Shape;80;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1" name="Google Shape;8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2" name="Google Shape;8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142_0)">
  <p:cSld name="Title and body (g3d5f261b064_142_0)">
    <p:spTree>
      <p:nvGrpSpPr>
        <p:cNvPr id="83" name="Shape 83"/>
        <p:cNvGrpSpPr/>
        <p:nvPr/>
      </p:nvGrpSpPr>
      <p:grpSpPr>
        <a:xfrm>
          <a:off x="0" y="0"/>
          <a:ext cx="0" cy="0"/>
          <a:chOff x="0" y="0"/>
          <a:chExt cx="0" cy="0"/>
        </a:xfrm>
      </p:grpSpPr>
      <p:sp>
        <p:nvSpPr>
          <p:cNvPr id="84" name="Google Shape;84;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5" name="Google Shape;85;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149_0)">
  <p:cSld name="Title and body (g3d5f261b064_149_0)">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90" name="Google Shape;9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156_0)">
  <p:cSld name="Title and body (g3d5f261b064_156_0)">
    <p:spTree>
      <p:nvGrpSpPr>
        <p:cNvPr id="91" name="Shape 91"/>
        <p:cNvGrpSpPr/>
        <p:nvPr/>
      </p:nvGrpSpPr>
      <p:grpSpPr>
        <a:xfrm>
          <a:off x="0" y="0"/>
          <a:ext cx="0" cy="0"/>
          <a:chOff x="0" y="0"/>
          <a:chExt cx="0" cy="0"/>
        </a:xfrm>
      </p:grpSpPr>
      <p:sp>
        <p:nvSpPr>
          <p:cNvPr id="92" name="Google Shape;92;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ec198ba55_9_0)">
  <p:cSld name="Title and body (g3dec198ba55_9_0)">
    <p:spTree>
      <p:nvGrpSpPr>
        <p:cNvPr id="95" name="Shape 95"/>
        <p:cNvGrpSpPr/>
        <p:nvPr/>
      </p:nvGrpSpPr>
      <p:grpSpPr>
        <a:xfrm>
          <a:off x="0" y="0"/>
          <a:ext cx="0" cy="0"/>
          <a:chOff x="0" y="0"/>
          <a:chExt cx="0" cy="0"/>
        </a:xfrm>
      </p:grpSpPr>
      <p:sp>
        <p:nvSpPr>
          <p:cNvPr id="96" name="Google Shape;96;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7" name="Google Shape;9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98" name="Google Shape;9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100_0) (g3dec198ba55_34_0)">
  <p:cSld name="Title and body (g3d5f261b064_100_0) (g3dec198ba55_34_0)">
    <p:spTree>
      <p:nvGrpSpPr>
        <p:cNvPr id="99" name="Shape 99"/>
        <p:cNvGrpSpPr/>
        <p:nvPr/>
      </p:nvGrpSpPr>
      <p:grpSpPr>
        <a:xfrm>
          <a:off x="0" y="0"/>
          <a:ext cx="0" cy="0"/>
          <a:chOff x="0" y="0"/>
          <a:chExt cx="0" cy="0"/>
        </a:xfrm>
      </p:grpSpPr>
      <p:sp>
        <p:nvSpPr>
          <p:cNvPr id="100" name="Google Shape;100;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1" name="Google Shape;10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ec198ba55_9_0) (g3dec198ba55_48_0)">
  <p:cSld name="Title and body (g3dec198ba55_9_0) (g3dec198ba55_48_0)">
    <p:spTree>
      <p:nvGrpSpPr>
        <p:cNvPr id="103" name="Shape 103"/>
        <p:cNvGrpSpPr/>
        <p:nvPr/>
      </p:nvGrpSpPr>
      <p:grpSpPr>
        <a:xfrm>
          <a:off x="0" y="0"/>
          <a:ext cx="0" cy="0"/>
          <a:chOff x="0" y="0"/>
          <a:chExt cx="0" cy="0"/>
        </a:xfrm>
      </p:grpSpPr>
      <p:sp>
        <p:nvSpPr>
          <p:cNvPr id="104" name="Google Shape;104;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5" name="Google Shape;10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6" name="Google Shape;10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5f261b064_86_0) (g3dec198ba55_55_0)">
  <p:cSld name="Title and body (g3d5f261b064_86_0) (g3dec198ba55_55_0)">
    <p:spTree>
      <p:nvGrpSpPr>
        <p:cNvPr id="107" name="Shape 107"/>
        <p:cNvGrpSpPr/>
        <p:nvPr/>
      </p:nvGrpSpPr>
      <p:grpSpPr>
        <a:xfrm>
          <a:off x="0" y="0"/>
          <a:ext cx="0" cy="0"/>
          <a:chOff x="0" y="0"/>
          <a:chExt cx="0" cy="0"/>
        </a:xfrm>
      </p:grpSpPr>
      <p:sp>
        <p:nvSpPr>
          <p:cNvPr id="108" name="Google Shape;108;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9" name="Google Shape;10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10" name="Google Shape;110;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12" name="Shape 1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5"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jpg"/><Relationship Id="rId7"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31"/>
          <p:cNvSpPr/>
          <p:nvPr/>
        </p:nvSpPr>
        <p:spPr>
          <a:xfrm>
            <a:off x="0" y="0"/>
            <a:ext cx="9144000" cy="1143000"/>
          </a:xfrm>
          <a:prstGeom prst="rect">
            <a:avLst/>
          </a:prstGeom>
          <a:solidFill>
            <a:srgbClr val="00206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118" name="Google Shape;118;p31"/>
          <p:cNvGrpSpPr/>
          <p:nvPr/>
        </p:nvGrpSpPr>
        <p:grpSpPr>
          <a:xfrm>
            <a:off x="0" y="3238500"/>
            <a:ext cx="9144000" cy="1905000"/>
            <a:chOff x="0" y="3238500"/>
            <a:chExt cx="9144000" cy="1905000"/>
          </a:xfrm>
        </p:grpSpPr>
        <p:pic>
          <p:nvPicPr>
            <p:cNvPr id="119" name="Google Shape;119;p31"/>
            <p:cNvPicPr preferRelativeResize="0"/>
            <p:nvPr/>
          </p:nvPicPr>
          <p:blipFill rotWithShape="1">
            <a:blip r:embed="rId4">
              <a:alphaModFix/>
            </a:blip>
            <a:srcRect b="0" l="0" r="0" t="0"/>
            <a:stretch/>
          </p:blipFill>
          <p:spPr>
            <a:xfrm>
              <a:off x="0" y="3238500"/>
              <a:ext cx="1905000" cy="1905000"/>
            </a:xfrm>
            <a:prstGeom prst="rect">
              <a:avLst/>
            </a:prstGeom>
            <a:noFill/>
            <a:ln>
              <a:noFill/>
            </a:ln>
          </p:spPr>
        </p:pic>
        <p:pic>
          <p:nvPicPr>
            <p:cNvPr id="120" name="Google Shape;120;p31"/>
            <p:cNvPicPr preferRelativeResize="0"/>
            <p:nvPr/>
          </p:nvPicPr>
          <p:blipFill rotWithShape="1">
            <a:blip r:embed="rId5">
              <a:alphaModFix/>
            </a:blip>
            <a:srcRect b="0" l="0" r="0" t="0"/>
            <a:stretch/>
          </p:blipFill>
          <p:spPr>
            <a:xfrm>
              <a:off x="7239000" y="3238500"/>
              <a:ext cx="1905000" cy="1905000"/>
            </a:xfrm>
            <a:prstGeom prst="rect">
              <a:avLst/>
            </a:prstGeom>
            <a:noFill/>
            <a:ln>
              <a:noFill/>
            </a:ln>
          </p:spPr>
        </p:pic>
      </p:grpSp>
      <p:pic>
        <p:nvPicPr>
          <p:cNvPr id="121" name="Google Shape;121;p31"/>
          <p:cNvPicPr preferRelativeResize="0"/>
          <p:nvPr/>
        </p:nvPicPr>
        <p:blipFill rotWithShape="1">
          <a:blip r:embed="rId6">
            <a:alphaModFix/>
          </a:blip>
          <a:srcRect b="249" l="0" r="0" t="239"/>
          <a:stretch/>
        </p:blipFill>
        <p:spPr>
          <a:xfrm>
            <a:off x="285750" y="238125"/>
            <a:ext cx="1000200" cy="666900"/>
          </a:xfrm>
          <a:prstGeom prst="rect">
            <a:avLst/>
          </a:prstGeom>
          <a:noFill/>
          <a:ln>
            <a:noFill/>
          </a:ln>
        </p:spPr>
      </p:pic>
      <p:pic>
        <p:nvPicPr>
          <p:cNvPr id="122" name="Google Shape;122;p31"/>
          <p:cNvPicPr preferRelativeResize="0"/>
          <p:nvPr/>
        </p:nvPicPr>
        <p:blipFill rotWithShape="1">
          <a:blip r:embed="rId7">
            <a:alphaModFix/>
          </a:blip>
          <a:srcRect b="130" l="0" r="0" t="140"/>
          <a:stretch/>
        </p:blipFill>
        <p:spPr>
          <a:xfrm>
            <a:off x="7858125" y="238125"/>
            <a:ext cx="1000200" cy="952500"/>
          </a:xfrm>
          <a:prstGeom prst="rect">
            <a:avLst/>
          </a:prstGeom>
          <a:noFill/>
          <a:ln>
            <a:noFill/>
          </a:ln>
        </p:spPr>
      </p:pic>
      <p:sp>
        <p:nvSpPr>
          <p:cNvPr id="123" name="Google Shape;123;p31"/>
          <p:cNvSpPr/>
          <p:nvPr/>
        </p:nvSpPr>
        <p:spPr>
          <a:xfrm>
            <a:off x="1143000" y="1524000"/>
            <a:ext cx="6858000" cy="3238500"/>
          </a:xfrm>
          <a:prstGeom prst="roundRect">
            <a:avLst>
              <a:gd fmla="val 4411"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24" name="Google Shape;124;p31"/>
          <p:cNvSpPr txBox="1"/>
          <p:nvPr/>
        </p:nvSpPr>
        <p:spPr>
          <a:xfrm>
            <a:off x="762000" y="1714500"/>
            <a:ext cx="7620000" cy="1450800"/>
          </a:xfrm>
          <a:prstGeom prst="rect">
            <a:avLst/>
          </a:prstGeom>
          <a:solidFill>
            <a:srgbClr val="000000">
              <a:alpha val="0"/>
            </a:srgbClr>
          </a:solidFill>
          <a:ln>
            <a:noFill/>
          </a:ln>
        </p:spPr>
        <p:txBody>
          <a:bodyPr anchorCtr="0" anchor="ctr" bIns="0" lIns="0" spcFirstLastPara="1" rIns="0" wrap="square" tIns="0">
            <a:spAutoFit/>
          </a:bodyPr>
          <a:lstStyle/>
          <a:p>
            <a:pPr indent="0" lvl="0" marL="0" rtl="0" algn="ctr">
              <a:spcBef>
                <a:spcPts val="0"/>
              </a:spcBef>
              <a:spcAft>
                <a:spcPts val="0"/>
              </a:spcAft>
              <a:buNone/>
            </a:pPr>
            <a:r>
              <a:rPr b="1" lang="en" sz="3200">
                <a:solidFill>
                  <a:srgbClr val="0F172A"/>
                </a:solidFill>
                <a:latin typeface="Arial"/>
                <a:ea typeface="Arial"/>
                <a:cs typeface="Arial"/>
                <a:sym typeface="Arial"/>
              </a:rPr>
              <a:t>Tumor Segmentation in Medical Images:</a:t>
            </a:r>
            <a:endParaRPr b="1" sz="3200">
              <a:solidFill>
                <a:srgbClr val="0F172A"/>
              </a:solidFill>
              <a:latin typeface="Arial"/>
              <a:ea typeface="Arial"/>
              <a:cs typeface="Arial"/>
              <a:sym typeface="Arial"/>
            </a:endParaRPr>
          </a:p>
          <a:p>
            <a:pPr indent="0" lvl="0" marL="0" rtl="0" algn="ctr">
              <a:spcBef>
                <a:spcPts val="750"/>
              </a:spcBef>
              <a:spcAft>
                <a:spcPts val="0"/>
              </a:spcAft>
              <a:buNone/>
            </a:pPr>
            <a:r>
              <a:rPr b="0" lang="en" sz="2400">
                <a:solidFill>
                  <a:srgbClr val="334155"/>
                </a:solidFill>
                <a:latin typeface="Arial"/>
                <a:ea typeface="Arial"/>
                <a:cs typeface="Arial"/>
                <a:sym typeface="Arial"/>
              </a:rPr>
              <a:t>Analysis of 3D Architecture Design Approaches</a:t>
            </a:r>
            <a:endParaRPr b="0" sz="2400">
              <a:solidFill>
                <a:srgbClr val="334155"/>
              </a:solidFill>
              <a:latin typeface="Arial"/>
              <a:ea typeface="Arial"/>
              <a:cs typeface="Arial"/>
              <a:sym typeface="Arial"/>
            </a:endParaRPr>
          </a:p>
        </p:txBody>
      </p:sp>
      <p:sp>
        <p:nvSpPr>
          <p:cNvPr id="125" name="Google Shape;125;p31"/>
          <p:cNvSpPr/>
          <p:nvPr/>
        </p:nvSpPr>
        <p:spPr>
          <a:xfrm>
            <a:off x="3619500" y="3238500"/>
            <a:ext cx="1905000" cy="38100"/>
          </a:xfrm>
          <a:prstGeom prst="roundRect">
            <a:avLst>
              <a:gd fmla="val 50000" name="adj"/>
            </a:avLst>
          </a:prstGeom>
          <a:solidFill>
            <a:srgbClr val="00206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26" name="Google Shape;126;p31"/>
          <p:cNvSpPr txBox="1"/>
          <p:nvPr/>
        </p:nvSpPr>
        <p:spPr>
          <a:xfrm>
            <a:off x="1238250" y="3429000"/>
            <a:ext cx="6667500" cy="800400"/>
          </a:xfrm>
          <a:prstGeom prst="rect">
            <a:avLst/>
          </a:prstGeom>
          <a:solidFill>
            <a:srgbClr val="000000">
              <a:alpha val="0"/>
            </a:srgbClr>
          </a:solidFill>
          <a:ln>
            <a:noFill/>
          </a:ln>
        </p:spPr>
        <p:txBody>
          <a:bodyPr anchorCtr="0" anchor="ctr" bIns="0" lIns="0" spcFirstLastPara="1" rIns="0" wrap="square" tIns="0">
            <a:spAutoFit/>
          </a:bodyPr>
          <a:lstStyle/>
          <a:p>
            <a:pPr indent="0" lvl="0" marL="0" rtl="0" algn="ctr">
              <a:spcBef>
                <a:spcPts val="0"/>
              </a:spcBef>
              <a:spcAft>
                <a:spcPts val="0"/>
              </a:spcAft>
              <a:buNone/>
            </a:pPr>
            <a:r>
              <a:rPr b="1" lang="en" sz="1400">
                <a:solidFill>
                  <a:srgbClr val="002060"/>
                </a:solidFill>
                <a:latin typeface="Arial"/>
                <a:ea typeface="Arial"/>
                <a:cs typeface="Arial"/>
                <a:sym typeface="Arial"/>
              </a:rPr>
              <a:t>CS</a:t>
            </a:r>
            <a:r>
              <a:rPr b="1" lang="en">
                <a:solidFill>
                  <a:srgbClr val="002060"/>
                </a:solidFill>
                <a:latin typeface="Arial"/>
                <a:ea typeface="Arial"/>
                <a:cs typeface="Arial"/>
                <a:sym typeface="Arial"/>
              </a:rPr>
              <a:t>6</a:t>
            </a:r>
            <a:r>
              <a:rPr b="1" lang="en" sz="1400">
                <a:solidFill>
                  <a:srgbClr val="002060"/>
                </a:solidFill>
                <a:latin typeface="Arial"/>
                <a:ea typeface="Arial"/>
                <a:cs typeface="Arial"/>
                <a:sym typeface="Arial"/>
              </a:rPr>
              <a:t>4201 Advance Artificial Intelligence</a:t>
            </a:r>
            <a:endParaRPr b="1" sz="1400">
              <a:solidFill>
                <a:srgbClr val="002060"/>
              </a:solidFill>
              <a:latin typeface="Arial"/>
              <a:ea typeface="Arial"/>
              <a:cs typeface="Arial"/>
              <a:sym typeface="Arial"/>
            </a:endParaRPr>
          </a:p>
          <a:p>
            <a:pPr indent="0" lvl="0" marL="0" rtl="0" algn="ctr">
              <a:spcBef>
                <a:spcPts val="600"/>
              </a:spcBef>
              <a:spcAft>
                <a:spcPts val="0"/>
              </a:spcAft>
              <a:buNone/>
            </a:pPr>
            <a:r>
              <a:rPr b="0" lang="en" sz="1400">
                <a:solidFill>
                  <a:srgbClr val="475569"/>
                </a:solidFill>
                <a:latin typeface="Arial"/>
                <a:ea typeface="Arial"/>
                <a:cs typeface="Arial"/>
                <a:sym typeface="Arial"/>
              </a:rPr>
              <a:t>Professor: </a:t>
            </a:r>
            <a:r>
              <a:rPr b="1" lang="en" sz="1400">
                <a:solidFill>
                  <a:srgbClr val="475569"/>
                </a:solidFill>
                <a:latin typeface="Arial"/>
                <a:ea typeface="Arial"/>
                <a:cs typeface="Arial"/>
                <a:sym typeface="Arial"/>
              </a:rPr>
              <a:t>Arvind Bansal</a:t>
            </a:r>
            <a:endParaRPr b="0" sz="1400">
              <a:solidFill>
                <a:srgbClr val="475569"/>
              </a:solidFill>
              <a:latin typeface="Arial"/>
              <a:ea typeface="Arial"/>
              <a:cs typeface="Arial"/>
              <a:sym typeface="Arial"/>
            </a:endParaRPr>
          </a:p>
          <a:p>
            <a:pPr indent="0" lvl="0" marL="0" rtl="0" algn="ctr">
              <a:spcBef>
                <a:spcPts val="600"/>
              </a:spcBef>
              <a:spcAft>
                <a:spcPts val="0"/>
              </a:spcAft>
              <a:buNone/>
            </a:pPr>
            <a:r>
              <a:rPr b="0" lang="en" sz="1400">
                <a:solidFill>
                  <a:srgbClr val="475569"/>
                </a:solidFill>
                <a:latin typeface="Arial"/>
                <a:ea typeface="Arial"/>
                <a:cs typeface="Arial"/>
                <a:sym typeface="Arial"/>
              </a:rPr>
              <a:t>Presented By: </a:t>
            </a:r>
            <a:r>
              <a:rPr b="1" lang="en" sz="1400">
                <a:solidFill>
                  <a:srgbClr val="475569"/>
                </a:solidFill>
                <a:latin typeface="Arial"/>
                <a:ea typeface="Arial"/>
                <a:cs typeface="Arial"/>
                <a:sym typeface="Arial"/>
              </a:rPr>
              <a:t>Anh Tuan Tran, Jared Young</a:t>
            </a:r>
            <a:endParaRPr b="0" sz="1400">
              <a:solidFill>
                <a:srgbClr val="47556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sp>
        <p:nvSpPr>
          <p:cNvPr id="284" name="Google Shape;284;p40"/>
          <p:cNvSpPr/>
          <p:nvPr/>
        </p:nvSpPr>
        <p:spPr>
          <a:xfrm>
            <a:off x="0" y="0"/>
            <a:ext cx="9144000" cy="762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85" name="Google Shape;285;p40"/>
          <p:cNvSpPr txBox="1"/>
          <p:nvPr>
            <p:ph type="title"/>
          </p:nvPr>
        </p:nvSpPr>
        <p:spPr>
          <a:xfrm>
            <a:off x="762000" y="0"/>
            <a:ext cx="7620000" cy="762000"/>
          </a:xfrm>
          <a:prstGeom prst="rect">
            <a:avLst/>
          </a:prstGeom>
          <a:solidFill>
            <a:srgbClr val="000000">
              <a:alpha val="0"/>
            </a:srgbClr>
          </a:solidFill>
          <a:ln>
            <a:noFill/>
          </a:ln>
        </p:spPr>
        <p:txBody>
          <a:bodyPr anchorCtr="0" anchor="ctr" bIns="0" lIns="0" spcFirstLastPara="1" rIns="0" wrap="square" tIns="0">
            <a:normAutofit/>
          </a:bodyPr>
          <a:lstStyle/>
          <a:p>
            <a:pPr indent="0" lvl="0" marL="0" rtl="0" algn="ctr">
              <a:spcBef>
                <a:spcPts val="0"/>
              </a:spcBef>
              <a:spcAft>
                <a:spcPts val="0"/>
              </a:spcAft>
              <a:buNone/>
            </a:pPr>
            <a:r>
              <a:rPr b="1" lang="en" sz="2400">
                <a:solidFill>
                  <a:srgbClr val="FFFFFF"/>
                </a:solidFill>
                <a:latin typeface="Arial"/>
                <a:ea typeface="Arial"/>
                <a:cs typeface="Arial"/>
                <a:sym typeface="Arial"/>
              </a:rPr>
              <a:t>V-Net Model Architecture</a:t>
            </a:r>
            <a:endParaRPr b="1" sz="2400">
              <a:solidFill>
                <a:srgbClr val="FFFFFF"/>
              </a:solidFill>
              <a:latin typeface="Arial"/>
              <a:ea typeface="Arial"/>
              <a:cs typeface="Arial"/>
              <a:sym typeface="Arial"/>
            </a:endParaRPr>
          </a:p>
        </p:txBody>
      </p:sp>
      <p:grpSp>
        <p:nvGrpSpPr>
          <p:cNvPr id="286" name="Google Shape;286;p40"/>
          <p:cNvGrpSpPr/>
          <p:nvPr/>
        </p:nvGrpSpPr>
        <p:grpSpPr>
          <a:xfrm>
            <a:off x="381000" y="664025"/>
            <a:ext cx="8382000" cy="4336800"/>
            <a:chOff x="381000" y="664025"/>
            <a:chExt cx="8382000" cy="4336800"/>
          </a:xfrm>
        </p:grpSpPr>
        <p:sp>
          <p:nvSpPr>
            <p:cNvPr id="287" name="Google Shape;287;p40"/>
            <p:cNvSpPr/>
            <p:nvPr/>
          </p:nvSpPr>
          <p:spPr>
            <a:xfrm>
              <a:off x="381000" y="664025"/>
              <a:ext cx="8382000" cy="4336800"/>
            </a:xfrm>
            <a:prstGeom prst="roundRect">
              <a:avLst>
                <a:gd fmla="val 3157"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88" name="Google Shape;288;p40"/>
            <p:cNvPicPr preferRelativeResize="0"/>
            <p:nvPr/>
          </p:nvPicPr>
          <p:blipFill rotWithShape="1">
            <a:blip r:embed="rId4">
              <a:alphaModFix/>
            </a:blip>
            <a:srcRect b="0" l="0" r="0" t="-1895"/>
            <a:stretch/>
          </p:blipFill>
          <p:spPr>
            <a:xfrm>
              <a:off x="609600" y="664025"/>
              <a:ext cx="7924800" cy="4120200"/>
            </a:xfrm>
            <a:prstGeom prst="rect">
              <a:avLst/>
            </a:prstGeom>
            <a:noFill/>
            <a:ln>
              <a:noFill/>
            </a:ln>
          </p:spPr>
        </p:pic>
      </p:grpSp>
      <p:sp>
        <p:nvSpPr>
          <p:cNvPr id="289" name="Google Shape;289;p40"/>
          <p:cNvSpPr txBox="1"/>
          <p:nvPr/>
        </p:nvSpPr>
        <p:spPr>
          <a:xfrm>
            <a:off x="381000" y="4669525"/>
            <a:ext cx="83820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solidFill>
                  <a:srgbClr val="475569"/>
                </a:solidFill>
                <a:latin typeface="Arial"/>
                <a:ea typeface="Arial"/>
                <a:cs typeface="Arial"/>
                <a:sym typeface="Arial"/>
              </a:rPr>
              <a:t>Figure 3:</a:t>
            </a:r>
            <a:r>
              <a:rPr b="0" lang="en" sz="1200">
                <a:solidFill>
                  <a:srgbClr val="475569"/>
                </a:solidFill>
                <a:latin typeface="Arial"/>
                <a:ea typeface="Arial"/>
                <a:cs typeface="Arial"/>
                <a:sym typeface="Arial"/>
              </a:rPr>
              <a:t> Detailed V-Net Architecture visualization</a:t>
            </a:r>
            <a:endParaRPr b="0" sz="1200">
              <a:solidFill>
                <a:srgbClr val="475569"/>
              </a:solidFill>
              <a:latin typeface="Arial"/>
              <a:ea typeface="Arial"/>
              <a:cs typeface="Arial"/>
              <a:sym typeface="Arial"/>
            </a:endParaRPr>
          </a:p>
        </p:txBody>
      </p:sp>
      <p:sp>
        <p:nvSpPr>
          <p:cNvPr id="290" name="Google Shape;290;p40"/>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1" name="Google Shape;291;p40"/>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700"/>
              <a:buFont typeface="Arial"/>
              <a:buNone/>
            </a:pPr>
            <a:r>
              <a:rPr b="1" lang="en" sz="700">
                <a:solidFill>
                  <a:srgbClr val="FFFFFF"/>
                </a:solidFill>
              </a:rPr>
              <a:t>PAPER</a:t>
            </a:r>
            <a:r>
              <a:rPr b="1" lang="en" sz="700">
                <a:solidFill>
                  <a:schemeClr val="lt1"/>
                </a:solidFill>
              </a:rPr>
              <a:t> 2 | V-NET</a:t>
            </a:r>
            <a:endParaRPr b="1" sz="700">
              <a:solidFill>
                <a:srgbClr val="FFFFFF"/>
              </a:solidFill>
            </a:endParaRPr>
          </a:p>
        </p:txBody>
      </p:sp>
      <p:sp>
        <p:nvSpPr>
          <p:cNvPr id="292" name="Google Shape;292;p40"/>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sp>
        <p:nvSpPr>
          <p:cNvPr id="297" name="Google Shape;297;p41"/>
          <p:cNvSpPr/>
          <p:nvPr/>
        </p:nvSpPr>
        <p:spPr>
          <a:xfrm>
            <a:off x="0" y="0"/>
            <a:ext cx="9144000" cy="762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98" name="Google Shape;298;p41"/>
          <p:cNvSpPr txBox="1"/>
          <p:nvPr/>
        </p:nvSpPr>
        <p:spPr>
          <a:xfrm>
            <a:off x="381000" y="0"/>
            <a:ext cx="8382000" cy="762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FFFF"/>
                </a:solidFill>
                <a:latin typeface="Arial"/>
                <a:ea typeface="Arial"/>
                <a:cs typeface="Arial"/>
                <a:sym typeface="Arial"/>
              </a:rPr>
              <a:t>Issues and Limitations: V-Net</a:t>
            </a:r>
            <a:endParaRPr b="1" sz="2400">
              <a:solidFill>
                <a:srgbClr val="FFFFFF"/>
              </a:solidFill>
              <a:latin typeface="Arial"/>
              <a:ea typeface="Arial"/>
              <a:cs typeface="Arial"/>
              <a:sym typeface="Arial"/>
            </a:endParaRPr>
          </a:p>
        </p:txBody>
      </p:sp>
      <p:sp>
        <p:nvSpPr>
          <p:cNvPr id="299" name="Google Shape;299;p41"/>
          <p:cNvSpPr txBox="1"/>
          <p:nvPr/>
        </p:nvSpPr>
        <p:spPr>
          <a:xfrm>
            <a:off x="571500" y="952500"/>
            <a:ext cx="80010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 sz="1400">
                <a:solidFill>
                  <a:srgbClr val="475569"/>
                </a:solidFill>
                <a:latin typeface="Arial"/>
                <a:ea typeface="Arial"/>
                <a:cs typeface="Arial"/>
                <a:sym typeface="Arial"/>
              </a:rPr>
              <a:t>Albeit its effectiveness, there are several key issues and constraints inherent to the architecture:</a:t>
            </a:r>
            <a:endParaRPr b="0" sz="1400">
              <a:solidFill>
                <a:srgbClr val="475569"/>
              </a:solidFill>
              <a:latin typeface="Arial"/>
              <a:ea typeface="Arial"/>
              <a:cs typeface="Arial"/>
              <a:sym typeface="Arial"/>
            </a:endParaRPr>
          </a:p>
        </p:txBody>
      </p:sp>
      <p:grpSp>
        <p:nvGrpSpPr>
          <p:cNvPr id="300" name="Google Shape;300;p41"/>
          <p:cNvGrpSpPr/>
          <p:nvPr/>
        </p:nvGrpSpPr>
        <p:grpSpPr>
          <a:xfrm>
            <a:off x="571500" y="1476375"/>
            <a:ext cx="3905400" cy="1428900"/>
            <a:chOff x="571500" y="1476375"/>
            <a:chExt cx="3905400" cy="1428900"/>
          </a:xfrm>
        </p:grpSpPr>
        <p:sp>
          <p:nvSpPr>
            <p:cNvPr id="301" name="Google Shape;301;p41"/>
            <p:cNvSpPr/>
            <p:nvPr/>
          </p:nvSpPr>
          <p:spPr>
            <a:xfrm>
              <a:off x="571500" y="1476375"/>
              <a:ext cx="3905400" cy="1428900"/>
            </a:xfrm>
            <a:prstGeom prst="roundRect">
              <a:avLst>
                <a:gd fmla="val 8000"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02" name="Google Shape;302;p41"/>
            <p:cNvSpPr txBox="1"/>
            <p:nvPr/>
          </p:nvSpPr>
          <p:spPr>
            <a:xfrm>
              <a:off x="762000" y="1619250"/>
              <a:ext cx="35244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400">
                  <a:solidFill>
                    <a:srgbClr val="0F172A"/>
                  </a:solidFill>
                  <a:latin typeface="Arial"/>
                  <a:ea typeface="Arial"/>
                  <a:cs typeface="Arial"/>
                  <a:sym typeface="Arial"/>
                </a:rPr>
                <a:t>1. High Computational Cost</a:t>
              </a:r>
              <a:endParaRPr b="1" sz="1400">
                <a:solidFill>
                  <a:srgbClr val="0F172A"/>
                </a:solidFill>
                <a:latin typeface="Arial"/>
                <a:ea typeface="Arial"/>
                <a:cs typeface="Arial"/>
                <a:sym typeface="Arial"/>
              </a:endParaRPr>
            </a:p>
            <a:p>
              <a:pPr indent="0" lvl="0" marL="0" rtl="0" algn="l">
                <a:spcBef>
                  <a:spcPts val="600"/>
                </a:spcBef>
                <a:spcAft>
                  <a:spcPts val="0"/>
                </a:spcAft>
                <a:buNone/>
              </a:pPr>
              <a:r>
                <a:rPr b="0" lang="en" sz="1100">
                  <a:solidFill>
                    <a:srgbClr val="475569"/>
                  </a:solidFill>
                  <a:latin typeface="Arial"/>
                  <a:ea typeface="Arial"/>
                  <a:cs typeface="Arial"/>
                  <a:sym typeface="Arial"/>
                </a:rPr>
                <a:t>Uses full 3D convolutions (e.g., 5×5×5 kernels) which significantly increases computation compared to 2D models.</a:t>
              </a:r>
              <a:endParaRPr b="0" sz="1100">
                <a:solidFill>
                  <a:srgbClr val="475569"/>
                </a:solidFill>
                <a:latin typeface="Arial"/>
                <a:ea typeface="Arial"/>
                <a:cs typeface="Arial"/>
                <a:sym typeface="Arial"/>
              </a:endParaRPr>
            </a:p>
          </p:txBody>
        </p:sp>
      </p:grpSp>
      <p:grpSp>
        <p:nvGrpSpPr>
          <p:cNvPr id="303" name="Google Shape;303;p41"/>
          <p:cNvGrpSpPr/>
          <p:nvPr/>
        </p:nvGrpSpPr>
        <p:grpSpPr>
          <a:xfrm>
            <a:off x="4667250" y="1476375"/>
            <a:ext cx="3905400" cy="1428900"/>
            <a:chOff x="4667250" y="1476375"/>
            <a:chExt cx="3905400" cy="1428900"/>
          </a:xfrm>
        </p:grpSpPr>
        <p:sp>
          <p:nvSpPr>
            <p:cNvPr id="304" name="Google Shape;304;p41"/>
            <p:cNvSpPr/>
            <p:nvPr/>
          </p:nvSpPr>
          <p:spPr>
            <a:xfrm>
              <a:off x="4667250" y="1476375"/>
              <a:ext cx="3905400" cy="1428900"/>
            </a:xfrm>
            <a:prstGeom prst="roundRect">
              <a:avLst>
                <a:gd fmla="val 8000"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05" name="Google Shape;305;p41"/>
            <p:cNvSpPr txBox="1"/>
            <p:nvPr/>
          </p:nvSpPr>
          <p:spPr>
            <a:xfrm>
              <a:off x="4857750" y="1619250"/>
              <a:ext cx="35244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400">
                  <a:solidFill>
                    <a:srgbClr val="0F172A"/>
                  </a:solidFill>
                  <a:latin typeface="Arial"/>
                  <a:ea typeface="Arial"/>
                  <a:cs typeface="Arial"/>
                  <a:sym typeface="Arial"/>
                </a:rPr>
                <a:t>2. High Memory Consumption</a:t>
              </a:r>
              <a:endParaRPr b="1" sz="1400">
                <a:solidFill>
                  <a:srgbClr val="0F172A"/>
                </a:solidFill>
                <a:latin typeface="Arial"/>
                <a:ea typeface="Arial"/>
                <a:cs typeface="Arial"/>
                <a:sym typeface="Arial"/>
              </a:endParaRPr>
            </a:p>
            <a:p>
              <a:pPr indent="0" lvl="0" marL="0" rtl="0" algn="l">
                <a:spcBef>
                  <a:spcPts val="600"/>
                </a:spcBef>
                <a:spcAft>
                  <a:spcPts val="0"/>
                </a:spcAft>
                <a:buNone/>
              </a:pPr>
              <a:r>
                <a:rPr b="0" lang="en" sz="1100">
                  <a:solidFill>
                    <a:srgbClr val="475569"/>
                  </a:solidFill>
                  <a:latin typeface="Arial"/>
                  <a:ea typeface="Arial"/>
                  <a:cs typeface="Arial"/>
                  <a:sym typeface="Arial"/>
                </a:rPr>
                <a:t>Processes entire volumetric data simultaneously, requiring large GPU memory and often resulting in very small batch sizes.</a:t>
              </a:r>
              <a:endParaRPr b="0" sz="1100">
                <a:solidFill>
                  <a:srgbClr val="475569"/>
                </a:solidFill>
                <a:latin typeface="Arial"/>
                <a:ea typeface="Arial"/>
                <a:cs typeface="Arial"/>
                <a:sym typeface="Arial"/>
              </a:endParaRPr>
            </a:p>
          </p:txBody>
        </p:sp>
      </p:grpSp>
      <p:grpSp>
        <p:nvGrpSpPr>
          <p:cNvPr id="306" name="Google Shape;306;p41"/>
          <p:cNvGrpSpPr/>
          <p:nvPr/>
        </p:nvGrpSpPr>
        <p:grpSpPr>
          <a:xfrm>
            <a:off x="571500" y="3095625"/>
            <a:ext cx="3905400" cy="1428900"/>
            <a:chOff x="571500" y="3095625"/>
            <a:chExt cx="3905400" cy="1428900"/>
          </a:xfrm>
        </p:grpSpPr>
        <p:sp>
          <p:nvSpPr>
            <p:cNvPr id="307" name="Google Shape;307;p41"/>
            <p:cNvSpPr/>
            <p:nvPr/>
          </p:nvSpPr>
          <p:spPr>
            <a:xfrm>
              <a:off x="571500" y="3095625"/>
              <a:ext cx="3905400" cy="1428900"/>
            </a:xfrm>
            <a:prstGeom prst="roundRect">
              <a:avLst>
                <a:gd fmla="val 8000"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08" name="Google Shape;308;p41"/>
            <p:cNvSpPr txBox="1"/>
            <p:nvPr/>
          </p:nvSpPr>
          <p:spPr>
            <a:xfrm>
              <a:off x="762000" y="3238500"/>
              <a:ext cx="35244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400">
                  <a:solidFill>
                    <a:srgbClr val="0F172A"/>
                  </a:solidFill>
                  <a:latin typeface="Arial"/>
                  <a:ea typeface="Arial"/>
                  <a:cs typeface="Arial"/>
                  <a:sym typeface="Arial"/>
                </a:rPr>
                <a:t>3. Fixed Input Size Constraint</a:t>
              </a:r>
              <a:endParaRPr b="1" sz="1400">
                <a:solidFill>
                  <a:srgbClr val="0F172A"/>
                </a:solidFill>
                <a:latin typeface="Arial"/>
                <a:ea typeface="Arial"/>
                <a:cs typeface="Arial"/>
                <a:sym typeface="Arial"/>
              </a:endParaRPr>
            </a:p>
            <a:p>
              <a:pPr indent="0" lvl="0" marL="0" rtl="0" algn="l">
                <a:spcBef>
                  <a:spcPts val="600"/>
                </a:spcBef>
                <a:spcAft>
                  <a:spcPts val="0"/>
                </a:spcAft>
                <a:buNone/>
              </a:pPr>
              <a:r>
                <a:rPr b="0" lang="en" sz="1100">
                  <a:solidFill>
                    <a:srgbClr val="475569"/>
                  </a:solidFill>
                  <a:latin typeface="Arial"/>
                  <a:ea typeface="Arial"/>
                  <a:cs typeface="Arial"/>
                  <a:sym typeface="Arial"/>
                </a:rPr>
                <a:t>Requires a predefined volume size (e.g., 128×128×64), reducing operational flexibility for diverse datasets.</a:t>
              </a:r>
              <a:endParaRPr b="0" sz="1100">
                <a:solidFill>
                  <a:srgbClr val="475569"/>
                </a:solidFill>
                <a:latin typeface="Arial"/>
                <a:ea typeface="Arial"/>
                <a:cs typeface="Arial"/>
                <a:sym typeface="Arial"/>
              </a:endParaRPr>
            </a:p>
          </p:txBody>
        </p:sp>
      </p:grpSp>
      <p:grpSp>
        <p:nvGrpSpPr>
          <p:cNvPr id="309" name="Google Shape;309;p41"/>
          <p:cNvGrpSpPr/>
          <p:nvPr/>
        </p:nvGrpSpPr>
        <p:grpSpPr>
          <a:xfrm>
            <a:off x="4667250" y="3095625"/>
            <a:ext cx="3905400" cy="1428900"/>
            <a:chOff x="4667250" y="3095625"/>
            <a:chExt cx="3905400" cy="1428900"/>
          </a:xfrm>
        </p:grpSpPr>
        <p:sp>
          <p:nvSpPr>
            <p:cNvPr id="310" name="Google Shape;310;p41"/>
            <p:cNvSpPr/>
            <p:nvPr/>
          </p:nvSpPr>
          <p:spPr>
            <a:xfrm>
              <a:off x="4667250" y="3095625"/>
              <a:ext cx="3905400" cy="1428900"/>
            </a:xfrm>
            <a:prstGeom prst="roundRect">
              <a:avLst>
                <a:gd fmla="val 8000"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1" name="Google Shape;311;p41"/>
            <p:cNvSpPr txBox="1"/>
            <p:nvPr/>
          </p:nvSpPr>
          <p:spPr>
            <a:xfrm>
              <a:off x="4857750" y="3238500"/>
              <a:ext cx="35244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400">
                  <a:solidFill>
                    <a:srgbClr val="0F172A"/>
                  </a:solidFill>
                  <a:latin typeface="Arial"/>
                  <a:ea typeface="Arial"/>
                  <a:cs typeface="Arial"/>
                  <a:sym typeface="Arial"/>
                </a:rPr>
                <a:t>4. Loss of Fine Details</a:t>
              </a:r>
              <a:endParaRPr b="1" sz="1400">
                <a:solidFill>
                  <a:srgbClr val="0F172A"/>
                </a:solidFill>
                <a:latin typeface="Arial"/>
                <a:ea typeface="Arial"/>
                <a:cs typeface="Arial"/>
                <a:sym typeface="Arial"/>
              </a:endParaRPr>
            </a:p>
            <a:p>
              <a:pPr indent="0" lvl="0" marL="0" rtl="0" algn="l">
                <a:spcBef>
                  <a:spcPts val="600"/>
                </a:spcBef>
                <a:spcAft>
                  <a:spcPts val="0"/>
                </a:spcAft>
                <a:buNone/>
              </a:pPr>
              <a:r>
                <a:rPr b="0" lang="en" sz="1100">
                  <a:solidFill>
                    <a:srgbClr val="475569"/>
                  </a:solidFill>
                  <a:latin typeface="Arial"/>
                  <a:ea typeface="Arial"/>
                  <a:cs typeface="Arial"/>
                  <a:sym typeface="Arial"/>
                </a:rPr>
                <a:t>Downsampling in the encoder may discard crucial boundary information, affecting segmentation accuracy for small structures.</a:t>
              </a:r>
              <a:endParaRPr b="0" sz="1100">
                <a:solidFill>
                  <a:srgbClr val="475569"/>
                </a:solidFill>
                <a:latin typeface="Arial"/>
                <a:ea typeface="Arial"/>
                <a:cs typeface="Arial"/>
                <a:sym typeface="Arial"/>
              </a:endParaRPr>
            </a:p>
          </p:txBody>
        </p:sp>
      </p:grpSp>
      <p:sp>
        <p:nvSpPr>
          <p:cNvPr id="312" name="Google Shape;312;p41"/>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3" name="Google Shape;313;p41"/>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700"/>
              <a:buFont typeface="Arial"/>
              <a:buNone/>
            </a:pPr>
            <a:r>
              <a:rPr b="1" i="0" lang="en" sz="700" u="none" cap="none" strike="noStrike">
                <a:solidFill>
                  <a:srgbClr val="FFFFFF"/>
                </a:solidFill>
                <a:latin typeface="Arial"/>
                <a:ea typeface="Arial"/>
                <a:cs typeface="Arial"/>
                <a:sym typeface="Arial"/>
              </a:rPr>
              <a:t>PAPER </a:t>
            </a:r>
            <a:r>
              <a:rPr b="1" lang="en" sz="700">
                <a:solidFill>
                  <a:srgbClr val="FFFFFF"/>
                </a:solidFill>
              </a:rPr>
              <a:t>2</a:t>
            </a:r>
            <a:r>
              <a:rPr b="1" i="0" lang="en" sz="700" u="none" cap="none" strike="noStrike">
                <a:solidFill>
                  <a:srgbClr val="FFFFFF"/>
                </a:solidFill>
                <a:latin typeface="Arial"/>
                <a:ea typeface="Arial"/>
                <a:cs typeface="Arial"/>
                <a:sym typeface="Arial"/>
              </a:rPr>
              <a:t> | </a:t>
            </a:r>
            <a:r>
              <a:rPr b="1" lang="en" sz="700">
                <a:solidFill>
                  <a:srgbClr val="FFFFFF"/>
                </a:solidFill>
              </a:rPr>
              <a:t>V-NET</a:t>
            </a:r>
            <a:endParaRPr b="0" i="0" sz="700" u="none" cap="none" strike="noStrike">
              <a:solidFill>
                <a:schemeClr val="dk1"/>
              </a:solidFill>
              <a:latin typeface="Arial"/>
              <a:ea typeface="Arial"/>
              <a:cs typeface="Arial"/>
              <a:sym typeface="Arial"/>
            </a:endParaRPr>
          </a:p>
        </p:txBody>
      </p:sp>
      <p:sp>
        <p:nvSpPr>
          <p:cNvPr id="314" name="Google Shape;314;p41"/>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2"/>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1" name="Google Shape;321;p42"/>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700"/>
              <a:buFont typeface="Arial"/>
              <a:buNone/>
            </a:pPr>
            <a:r>
              <a:rPr b="1" i="0" lang="en" sz="700" u="none" cap="none" strike="noStrike">
                <a:solidFill>
                  <a:srgbClr val="FFFFFF"/>
                </a:solidFill>
                <a:latin typeface="Arial"/>
                <a:ea typeface="Arial"/>
                <a:cs typeface="Arial"/>
                <a:sym typeface="Arial"/>
              </a:rPr>
              <a:t>PAPER </a:t>
            </a:r>
            <a:r>
              <a:rPr b="1" lang="en" sz="700">
                <a:solidFill>
                  <a:srgbClr val="FFFFFF"/>
                </a:solidFill>
              </a:rPr>
              <a:t>3</a:t>
            </a:r>
            <a:r>
              <a:rPr b="1" i="0" lang="en" sz="700" u="none" cap="none" strike="noStrike">
                <a:solidFill>
                  <a:srgbClr val="FFFFFF"/>
                </a:solidFill>
                <a:latin typeface="Arial"/>
                <a:ea typeface="Arial"/>
                <a:cs typeface="Arial"/>
                <a:sym typeface="Arial"/>
              </a:rPr>
              <a:t> | TRANSBTS</a:t>
            </a:r>
            <a:endParaRPr b="0" i="0" sz="700" u="none" cap="none" strike="noStrike">
              <a:solidFill>
                <a:schemeClr val="dk1"/>
              </a:solidFill>
              <a:latin typeface="Arial"/>
              <a:ea typeface="Arial"/>
              <a:cs typeface="Arial"/>
              <a:sym typeface="Arial"/>
            </a:endParaRPr>
          </a:p>
        </p:txBody>
      </p:sp>
      <p:sp>
        <p:nvSpPr>
          <p:cNvPr id="322" name="Google Shape;322;p42"/>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
        <p:nvSpPr>
          <p:cNvPr id="323" name="Google Shape;323;p42"/>
          <p:cNvSpPr/>
          <p:nvPr/>
        </p:nvSpPr>
        <p:spPr>
          <a:xfrm>
            <a:off x="377200" y="260604"/>
            <a:ext cx="8092800" cy="219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C2240"/>
              </a:buClr>
              <a:buSzPts val="1800"/>
              <a:buFont typeface="Play"/>
              <a:buNone/>
            </a:pPr>
            <a:r>
              <a:rPr b="1" i="0" lang="en" sz="1800" u="none" cap="none" strike="noStrike">
                <a:solidFill>
                  <a:srgbClr val="0C2240"/>
                </a:solidFill>
                <a:latin typeface="Play"/>
                <a:ea typeface="Play"/>
                <a:cs typeface="Play"/>
                <a:sym typeface="Play"/>
              </a:rPr>
              <a:t>TransBTS | </a:t>
            </a:r>
            <a:r>
              <a:rPr b="1" lang="en" sz="1800">
                <a:solidFill>
                  <a:srgbClr val="0C2240"/>
                </a:solidFill>
                <a:latin typeface="Play"/>
                <a:ea typeface="Play"/>
                <a:cs typeface="Play"/>
                <a:sym typeface="Play"/>
              </a:rPr>
              <a:t>P</a:t>
            </a:r>
            <a:r>
              <a:rPr b="1" i="0" lang="en" sz="1800" u="none" cap="none" strike="noStrike">
                <a:solidFill>
                  <a:srgbClr val="0C2240"/>
                </a:solidFill>
                <a:latin typeface="Play"/>
                <a:ea typeface="Play"/>
                <a:cs typeface="Play"/>
                <a:sym typeface="Play"/>
              </a:rPr>
              <a:t>roblem </a:t>
            </a:r>
            <a:r>
              <a:rPr b="1" lang="en" sz="1800">
                <a:solidFill>
                  <a:srgbClr val="0C2240"/>
                </a:solidFill>
                <a:latin typeface="Play"/>
                <a:ea typeface="Play"/>
                <a:cs typeface="Play"/>
                <a:sym typeface="Play"/>
              </a:rPr>
              <a:t>D</a:t>
            </a:r>
            <a:r>
              <a:rPr b="1" i="0" lang="en" sz="1800" u="none" cap="none" strike="noStrike">
                <a:solidFill>
                  <a:srgbClr val="0C2240"/>
                </a:solidFill>
                <a:latin typeface="Play"/>
                <a:ea typeface="Play"/>
                <a:cs typeface="Play"/>
                <a:sym typeface="Play"/>
              </a:rPr>
              <a:t>efinition and </a:t>
            </a:r>
            <a:r>
              <a:rPr b="1" lang="en" sz="1800">
                <a:solidFill>
                  <a:srgbClr val="0C2240"/>
                </a:solidFill>
                <a:latin typeface="Play"/>
                <a:ea typeface="Play"/>
                <a:cs typeface="Play"/>
                <a:sym typeface="Play"/>
              </a:rPr>
              <a:t>R</a:t>
            </a:r>
            <a:r>
              <a:rPr b="1" i="0" lang="en" sz="1800" u="none" cap="none" strike="noStrike">
                <a:solidFill>
                  <a:srgbClr val="0C2240"/>
                </a:solidFill>
                <a:latin typeface="Play"/>
                <a:ea typeface="Play"/>
                <a:cs typeface="Play"/>
                <a:sym typeface="Play"/>
              </a:rPr>
              <a:t>esearch </a:t>
            </a:r>
            <a:r>
              <a:rPr b="1" lang="en" sz="1800">
                <a:solidFill>
                  <a:srgbClr val="0C2240"/>
                </a:solidFill>
                <a:latin typeface="Play"/>
                <a:ea typeface="Play"/>
                <a:cs typeface="Play"/>
                <a:sym typeface="Play"/>
              </a:rPr>
              <a:t>C</a:t>
            </a:r>
            <a:r>
              <a:rPr b="1" i="0" lang="en" sz="1800" u="none" cap="none" strike="noStrike">
                <a:solidFill>
                  <a:srgbClr val="0C2240"/>
                </a:solidFill>
                <a:latin typeface="Play"/>
                <a:ea typeface="Play"/>
                <a:cs typeface="Play"/>
                <a:sym typeface="Play"/>
              </a:rPr>
              <a:t>ontribution</a:t>
            </a:r>
            <a:endParaRPr b="0" i="0" sz="1800" u="none" cap="none" strike="noStrike">
              <a:solidFill>
                <a:schemeClr val="dk1"/>
              </a:solidFill>
              <a:latin typeface="Arial"/>
              <a:ea typeface="Arial"/>
              <a:cs typeface="Arial"/>
              <a:sym typeface="Arial"/>
            </a:endParaRPr>
          </a:p>
        </p:txBody>
      </p:sp>
      <p:sp>
        <p:nvSpPr>
          <p:cNvPr id="324" name="Google Shape;324;p42"/>
          <p:cNvSpPr/>
          <p:nvPr/>
        </p:nvSpPr>
        <p:spPr>
          <a:xfrm>
            <a:off x="377200" y="541782"/>
            <a:ext cx="1399200" cy="192000"/>
          </a:xfrm>
          <a:prstGeom prst="roundRect">
            <a:avLst>
              <a:gd fmla="val 17857" name="adj"/>
            </a:avLst>
          </a:prstGeom>
          <a:solidFill>
            <a:srgbClr val="DDF4F7"/>
          </a:solidFill>
          <a:ln cap="flat" cmpd="sng" w="12700">
            <a:solidFill>
              <a:srgbClr val="DDF4F7"/>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5" name="Google Shape;325;p42"/>
          <p:cNvSpPr/>
          <p:nvPr/>
        </p:nvSpPr>
        <p:spPr>
          <a:xfrm>
            <a:off x="411491"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C2240"/>
              </a:buClr>
              <a:buSzPts val="700"/>
              <a:buFont typeface="Arial"/>
              <a:buNone/>
            </a:pPr>
            <a:r>
              <a:rPr b="1" i="0" lang="en" sz="700" u="none" cap="none" strike="noStrike">
                <a:solidFill>
                  <a:srgbClr val="0C2240"/>
                </a:solidFill>
                <a:latin typeface="Arial"/>
                <a:ea typeface="Arial"/>
                <a:cs typeface="Arial"/>
                <a:sym typeface="Arial"/>
              </a:rPr>
              <a:t>Problem &amp; gap</a:t>
            </a:r>
            <a:endParaRPr b="0" i="0" sz="700" u="none" cap="none" strike="noStrike">
              <a:solidFill>
                <a:schemeClr val="dk1"/>
              </a:solidFill>
              <a:latin typeface="Arial"/>
              <a:ea typeface="Arial"/>
              <a:cs typeface="Arial"/>
              <a:sym typeface="Arial"/>
            </a:endParaRPr>
          </a:p>
        </p:txBody>
      </p:sp>
      <p:sp>
        <p:nvSpPr>
          <p:cNvPr id="326" name="Google Shape;326;p42"/>
          <p:cNvSpPr/>
          <p:nvPr/>
        </p:nvSpPr>
        <p:spPr>
          <a:xfrm>
            <a:off x="1831135"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7" name="Google Shape;327;p42"/>
          <p:cNvSpPr/>
          <p:nvPr/>
        </p:nvSpPr>
        <p:spPr>
          <a:xfrm>
            <a:off x="1865426"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Method</a:t>
            </a:r>
            <a:endParaRPr b="0" i="0" sz="700" u="none" cap="none" strike="noStrike">
              <a:solidFill>
                <a:schemeClr val="dk1"/>
              </a:solidFill>
              <a:latin typeface="Arial"/>
              <a:ea typeface="Arial"/>
              <a:cs typeface="Arial"/>
              <a:sym typeface="Arial"/>
            </a:endParaRPr>
          </a:p>
        </p:txBody>
      </p:sp>
      <p:sp>
        <p:nvSpPr>
          <p:cNvPr id="328" name="Google Shape;328;p42"/>
          <p:cNvSpPr/>
          <p:nvPr/>
        </p:nvSpPr>
        <p:spPr>
          <a:xfrm>
            <a:off x="328507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9" name="Google Shape;329;p42"/>
          <p:cNvSpPr/>
          <p:nvPr/>
        </p:nvSpPr>
        <p:spPr>
          <a:xfrm>
            <a:off x="3319360"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Workflow</a:t>
            </a:r>
            <a:endParaRPr b="0" i="0" sz="700" u="none" cap="none" strike="noStrike">
              <a:solidFill>
                <a:schemeClr val="dk1"/>
              </a:solidFill>
              <a:latin typeface="Arial"/>
              <a:ea typeface="Arial"/>
              <a:cs typeface="Arial"/>
              <a:sym typeface="Arial"/>
            </a:endParaRPr>
          </a:p>
        </p:txBody>
      </p:sp>
      <p:sp>
        <p:nvSpPr>
          <p:cNvPr id="330" name="Google Shape;330;p42"/>
          <p:cNvSpPr/>
          <p:nvPr/>
        </p:nvSpPr>
        <p:spPr>
          <a:xfrm>
            <a:off x="4739004"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1" name="Google Shape;331;p42"/>
          <p:cNvSpPr/>
          <p:nvPr/>
        </p:nvSpPr>
        <p:spPr>
          <a:xfrm>
            <a:off x="4773295"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Results &amp; critique</a:t>
            </a:r>
            <a:endParaRPr b="0" i="0" sz="700" u="none" cap="none" strike="noStrike">
              <a:solidFill>
                <a:schemeClr val="dk1"/>
              </a:solidFill>
              <a:latin typeface="Arial"/>
              <a:ea typeface="Arial"/>
              <a:cs typeface="Arial"/>
              <a:sym typeface="Arial"/>
            </a:endParaRPr>
          </a:p>
        </p:txBody>
      </p:sp>
      <p:grpSp>
        <p:nvGrpSpPr>
          <p:cNvPr id="332" name="Google Shape;332;p42"/>
          <p:cNvGrpSpPr/>
          <p:nvPr/>
        </p:nvGrpSpPr>
        <p:grpSpPr>
          <a:xfrm>
            <a:off x="381000" y="919163"/>
            <a:ext cx="8477250" cy="3333900"/>
            <a:chOff x="381000" y="919163"/>
            <a:chExt cx="8477250" cy="3333900"/>
          </a:xfrm>
        </p:grpSpPr>
        <p:grpSp>
          <p:nvGrpSpPr>
            <p:cNvPr id="333" name="Google Shape;333;p42"/>
            <p:cNvGrpSpPr/>
            <p:nvPr/>
          </p:nvGrpSpPr>
          <p:grpSpPr>
            <a:xfrm>
              <a:off x="381000" y="919163"/>
              <a:ext cx="4095900" cy="1047900"/>
              <a:chOff x="381000" y="919163"/>
              <a:chExt cx="4095900" cy="1047900"/>
            </a:xfrm>
          </p:grpSpPr>
          <p:sp>
            <p:nvSpPr>
              <p:cNvPr id="334" name="Google Shape;334;p42"/>
              <p:cNvSpPr/>
              <p:nvPr/>
            </p:nvSpPr>
            <p:spPr>
              <a:xfrm>
                <a:off x="381000" y="919163"/>
                <a:ext cx="4095900" cy="1047900"/>
              </a:xfrm>
              <a:prstGeom prst="roundRect">
                <a:avLst>
                  <a:gd fmla="val 7272"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35" name="Google Shape;335;p42"/>
              <p:cNvSpPr txBox="1"/>
              <p:nvPr/>
            </p:nvSpPr>
            <p:spPr>
              <a:xfrm>
                <a:off x="381000" y="919163"/>
                <a:ext cx="4095900" cy="10479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925">
                    <a:solidFill>
                      <a:srgbClr val="0C2240"/>
                    </a:solidFill>
                    <a:latin typeface="Arial"/>
                    <a:ea typeface="Arial"/>
                    <a:cs typeface="Arial"/>
                    <a:sym typeface="Arial"/>
                  </a:rPr>
                  <a:t>Problem Definition</a:t>
                </a:r>
                <a:endParaRPr b="1" sz="925">
                  <a:solidFill>
                    <a:srgbClr val="0C2240"/>
                  </a:solidFill>
                  <a:latin typeface="Arial"/>
                  <a:ea typeface="Arial"/>
                  <a:cs typeface="Arial"/>
                  <a:sym typeface="Arial"/>
                </a:endParaRPr>
              </a:p>
              <a:p>
                <a:pPr indent="0" lvl="0" marL="0" rtl="0" algn="l">
                  <a:spcBef>
                    <a:spcPts val="400"/>
                  </a:spcBef>
                  <a:spcAft>
                    <a:spcPts val="0"/>
                  </a:spcAft>
                  <a:buNone/>
                </a:pPr>
                <a:r>
                  <a:rPr b="0" lang="en" sz="1000">
                    <a:solidFill>
                      <a:srgbClr val="1B2430"/>
                    </a:solidFill>
                    <a:latin typeface="Arial"/>
                    <a:ea typeface="Arial"/>
                    <a:cs typeface="Arial"/>
                    <a:sym typeface="Arial"/>
                  </a:rPr>
                  <a:t>Multimodal 3D brain tumor segmentation on BraTS 2019 and 2020. Evaluated on Whole Tumor (WT), Tumor Core (TC), and Enhancing Tumor (ET).</a:t>
                </a:r>
                <a:endParaRPr b="0" sz="1000">
                  <a:solidFill>
                    <a:srgbClr val="1B2430"/>
                  </a:solidFill>
                  <a:latin typeface="Arial"/>
                  <a:ea typeface="Arial"/>
                  <a:cs typeface="Arial"/>
                  <a:sym typeface="Arial"/>
                </a:endParaRPr>
              </a:p>
            </p:txBody>
          </p:sp>
        </p:grpSp>
        <p:grpSp>
          <p:nvGrpSpPr>
            <p:cNvPr id="336" name="Google Shape;336;p42"/>
            <p:cNvGrpSpPr/>
            <p:nvPr/>
          </p:nvGrpSpPr>
          <p:grpSpPr>
            <a:xfrm>
              <a:off x="381000" y="2062163"/>
              <a:ext cx="4095900" cy="1047900"/>
              <a:chOff x="381000" y="2062163"/>
              <a:chExt cx="4095900" cy="1047900"/>
            </a:xfrm>
          </p:grpSpPr>
          <p:sp>
            <p:nvSpPr>
              <p:cNvPr id="337" name="Google Shape;337;p42"/>
              <p:cNvSpPr/>
              <p:nvPr/>
            </p:nvSpPr>
            <p:spPr>
              <a:xfrm>
                <a:off x="381000" y="2062163"/>
                <a:ext cx="4095900" cy="1047900"/>
              </a:xfrm>
              <a:prstGeom prst="roundRect">
                <a:avLst>
                  <a:gd fmla="val 7272"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38" name="Google Shape;338;p42"/>
              <p:cNvSpPr txBox="1"/>
              <p:nvPr/>
            </p:nvSpPr>
            <p:spPr>
              <a:xfrm>
                <a:off x="381000" y="2062163"/>
                <a:ext cx="4095900" cy="10479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925">
                    <a:solidFill>
                      <a:srgbClr val="0C2240"/>
                    </a:solidFill>
                    <a:latin typeface="Arial"/>
                    <a:ea typeface="Arial"/>
                    <a:cs typeface="Arial"/>
                    <a:sym typeface="Arial"/>
                  </a:rPr>
                  <a:t>Research Gap</a:t>
                </a:r>
                <a:endParaRPr b="1" sz="925">
                  <a:solidFill>
                    <a:srgbClr val="0C2240"/>
                  </a:solidFill>
                  <a:latin typeface="Arial"/>
                  <a:ea typeface="Arial"/>
                  <a:cs typeface="Arial"/>
                  <a:sym typeface="Arial"/>
                </a:endParaRPr>
              </a:p>
              <a:p>
                <a:pPr indent="0" lvl="0" marL="0" rtl="0" algn="l">
                  <a:spcBef>
                    <a:spcPts val="400"/>
                  </a:spcBef>
                  <a:spcAft>
                    <a:spcPts val="0"/>
                  </a:spcAft>
                  <a:buNone/>
                </a:pPr>
                <a:r>
                  <a:rPr b="0" lang="en" sz="1000">
                    <a:solidFill>
                      <a:srgbClr val="1B2430"/>
                    </a:solidFill>
                    <a:latin typeface="Arial"/>
                    <a:ea typeface="Arial"/>
                    <a:cs typeface="Arial"/>
                    <a:sym typeface="Arial"/>
                  </a:rPr>
                  <a:t>Standard 3D CNNs excel at local structure but lack explicit long-range dependency modeling.</a:t>
                </a:r>
                <a:endParaRPr b="0" sz="1000">
                  <a:solidFill>
                    <a:srgbClr val="1B2430"/>
                  </a:solidFill>
                  <a:latin typeface="Arial"/>
                  <a:ea typeface="Arial"/>
                  <a:cs typeface="Arial"/>
                  <a:sym typeface="Arial"/>
                </a:endParaRPr>
              </a:p>
            </p:txBody>
          </p:sp>
        </p:grpSp>
        <p:grpSp>
          <p:nvGrpSpPr>
            <p:cNvPr id="339" name="Google Shape;339;p42"/>
            <p:cNvGrpSpPr/>
            <p:nvPr/>
          </p:nvGrpSpPr>
          <p:grpSpPr>
            <a:xfrm>
              <a:off x="381000" y="3205163"/>
              <a:ext cx="4095900" cy="1047900"/>
              <a:chOff x="381000" y="3205163"/>
              <a:chExt cx="4095900" cy="1047900"/>
            </a:xfrm>
          </p:grpSpPr>
          <p:sp>
            <p:nvSpPr>
              <p:cNvPr id="340" name="Google Shape;340;p42"/>
              <p:cNvSpPr/>
              <p:nvPr/>
            </p:nvSpPr>
            <p:spPr>
              <a:xfrm>
                <a:off x="381000" y="3205163"/>
                <a:ext cx="4095900" cy="1047900"/>
              </a:xfrm>
              <a:prstGeom prst="roundRect">
                <a:avLst>
                  <a:gd fmla="val 7272"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41" name="Google Shape;341;p42"/>
              <p:cNvSpPr txBox="1"/>
              <p:nvPr/>
            </p:nvSpPr>
            <p:spPr>
              <a:xfrm>
                <a:off x="381000" y="3205163"/>
                <a:ext cx="4095900" cy="10479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925">
                    <a:solidFill>
                      <a:srgbClr val="0C2240"/>
                    </a:solidFill>
                    <a:latin typeface="Arial"/>
                    <a:ea typeface="Arial"/>
                    <a:cs typeface="Arial"/>
                    <a:sym typeface="Arial"/>
                  </a:rPr>
                  <a:t>Contribution: TransBTS</a:t>
                </a:r>
                <a:endParaRPr b="1" sz="925">
                  <a:solidFill>
                    <a:srgbClr val="0C2240"/>
                  </a:solidFill>
                  <a:latin typeface="Arial"/>
                  <a:ea typeface="Arial"/>
                  <a:cs typeface="Arial"/>
                  <a:sym typeface="Arial"/>
                </a:endParaRPr>
              </a:p>
              <a:p>
                <a:pPr indent="0" lvl="0" marL="0" rtl="0" algn="l">
                  <a:spcBef>
                    <a:spcPts val="400"/>
                  </a:spcBef>
                  <a:spcAft>
                    <a:spcPts val="0"/>
                  </a:spcAft>
                  <a:buNone/>
                </a:pPr>
                <a:r>
                  <a:rPr b="0" lang="en" sz="1000">
                    <a:solidFill>
                      <a:srgbClr val="1B2430"/>
                    </a:solidFill>
                    <a:latin typeface="Arial"/>
                    <a:ea typeface="Arial"/>
                    <a:cs typeface="Arial"/>
                    <a:sym typeface="Arial"/>
                  </a:rPr>
                  <a:t>Integrates a Transformer into a 3D encoder-decoder to jointly learn local and global context.</a:t>
                </a:r>
                <a:endParaRPr b="0" sz="1000">
                  <a:solidFill>
                    <a:srgbClr val="1B2430"/>
                  </a:solidFill>
                  <a:latin typeface="Arial"/>
                  <a:ea typeface="Arial"/>
                  <a:cs typeface="Arial"/>
                  <a:sym typeface="Arial"/>
                </a:endParaRPr>
              </a:p>
            </p:txBody>
          </p:sp>
        </p:grpSp>
        <p:grpSp>
          <p:nvGrpSpPr>
            <p:cNvPr id="342" name="Google Shape;342;p42"/>
            <p:cNvGrpSpPr/>
            <p:nvPr/>
          </p:nvGrpSpPr>
          <p:grpSpPr>
            <a:xfrm>
              <a:off x="4667250" y="919163"/>
              <a:ext cx="4191000" cy="2619300"/>
              <a:chOff x="4667250" y="919163"/>
              <a:chExt cx="4191000" cy="2619300"/>
            </a:xfrm>
          </p:grpSpPr>
          <p:sp>
            <p:nvSpPr>
              <p:cNvPr id="343" name="Google Shape;343;p42"/>
              <p:cNvSpPr/>
              <p:nvPr/>
            </p:nvSpPr>
            <p:spPr>
              <a:xfrm>
                <a:off x="4667250" y="919163"/>
                <a:ext cx="4191000" cy="2190900"/>
              </a:xfrm>
              <a:prstGeom prst="roundRect">
                <a:avLst>
                  <a:gd fmla="val 5217"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344" name="Google Shape;344;p42"/>
              <p:cNvPicPr preferRelativeResize="0"/>
              <p:nvPr/>
            </p:nvPicPr>
            <p:blipFill rotWithShape="1">
              <a:blip r:embed="rId3">
                <a:alphaModFix/>
              </a:blip>
              <a:srcRect b="5846" l="0" r="0" t="5846"/>
              <a:stretch/>
            </p:blipFill>
            <p:spPr>
              <a:xfrm>
                <a:off x="4857750" y="1109663"/>
                <a:ext cx="3810000" cy="1809600"/>
              </a:xfrm>
              <a:prstGeom prst="roundRect">
                <a:avLst>
                  <a:gd fmla="val 4210" name="adj"/>
                </a:avLst>
              </a:prstGeom>
              <a:noFill/>
              <a:ln>
                <a:noFill/>
              </a:ln>
            </p:spPr>
          </p:pic>
          <p:sp>
            <p:nvSpPr>
              <p:cNvPr id="345" name="Google Shape;345;p42"/>
              <p:cNvSpPr/>
              <p:nvPr/>
            </p:nvSpPr>
            <p:spPr>
              <a:xfrm>
                <a:off x="4667250" y="3205163"/>
                <a:ext cx="4191000" cy="333300"/>
              </a:xfrm>
              <a:prstGeom prst="roundRect">
                <a:avLst>
                  <a:gd fmla="val 11428" name="adj"/>
                </a:avLst>
              </a:prstGeom>
              <a:solidFill>
                <a:srgbClr val="0C224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46" name="Google Shape;346;p42"/>
              <p:cNvSpPr txBox="1"/>
              <p:nvPr/>
            </p:nvSpPr>
            <p:spPr>
              <a:xfrm>
                <a:off x="4667250" y="3205163"/>
                <a:ext cx="4191000" cy="333300"/>
              </a:xfrm>
              <a:prstGeom prst="rect">
                <a:avLst/>
              </a:prstGeom>
              <a:noFill/>
              <a:ln>
                <a:noFill/>
              </a:ln>
            </p:spPr>
            <p:txBody>
              <a:bodyPr anchorCtr="0" anchor="ctr" bIns="0" lIns="95250" spcFirstLastPara="1" rIns="95250" wrap="square" tIns="0">
                <a:noAutofit/>
              </a:bodyPr>
              <a:lstStyle/>
              <a:p>
                <a:pPr indent="0" lvl="0" marL="0" rtl="0" algn="ctr">
                  <a:spcBef>
                    <a:spcPts val="0"/>
                  </a:spcBef>
                  <a:spcAft>
                    <a:spcPts val="0"/>
                  </a:spcAft>
                  <a:buNone/>
                </a:pPr>
                <a:r>
                  <a:rPr b="1" lang="en" sz="900">
                    <a:solidFill>
                      <a:srgbClr val="FFFFFF"/>
                    </a:solidFill>
                    <a:latin typeface="Arial"/>
                    <a:ea typeface="Arial"/>
                    <a:cs typeface="Arial"/>
                    <a:sym typeface="Arial"/>
                  </a:rPr>
                  <a:t>Main Lever: Global Context Modeling in 3D Pipeline</a:t>
                </a:r>
                <a:endParaRPr b="1" sz="900">
                  <a:solidFill>
                    <a:srgbClr val="FFFFFF"/>
                  </a:solidFill>
                  <a:latin typeface="Arial"/>
                  <a:ea typeface="Arial"/>
                  <a:cs typeface="Arial"/>
                  <a:sym typeface="Arial"/>
                </a:endParaRPr>
              </a:p>
            </p:txBody>
          </p:sp>
        </p:grpSp>
        <p:grpSp>
          <p:nvGrpSpPr>
            <p:cNvPr id="347" name="Google Shape;347;p42"/>
            <p:cNvGrpSpPr/>
            <p:nvPr/>
          </p:nvGrpSpPr>
          <p:grpSpPr>
            <a:xfrm>
              <a:off x="4667250" y="3633788"/>
              <a:ext cx="4191000" cy="619200"/>
              <a:chOff x="4667250" y="3633788"/>
              <a:chExt cx="4191000" cy="619200"/>
            </a:xfrm>
          </p:grpSpPr>
          <p:sp>
            <p:nvSpPr>
              <p:cNvPr id="348" name="Google Shape;348;p42"/>
              <p:cNvSpPr/>
              <p:nvPr/>
            </p:nvSpPr>
            <p:spPr>
              <a:xfrm>
                <a:off x="4667250" y="3633788"/>
                <a:ext cx="4191000" cy="619200"/>
              </a:xfrm>
              <a:prstGeom prst="roundRect">
                <a:avLst>
                  <a:gd fmla="val 12307" name="adj"/>
                </a:avLst>
              </a:prstGeom>
              <a:solidFill>
                <a:srgbClr val="DDF4F7"/>
              </a:solidFill>
              <a:ln cap="flat" cmpd="sng" w="9525">
                <a:solidFill>
                  <a:srgbClr val="16A6B6"/>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49" name="Google Shape;349;p42"/>
              <p:cNvSpPr txBox="1"/>
              <p:nvPr/>
            </p:nvSpPr>
            <p:spPr>
              <a:xfrm>
                <a:off x="4667250" y="3633788"/>
                <a:ext cx="4191000" cy="619200"/>
              </a:xfrm>
              <a:prstGeom prst="rect">
                <a:avLst/>
              </a:prstGeom>
              <a:noFill/>
              <a:ln>
                <a:noFill/>
              </a:ln>
            </p:spPr>
            <p:txBody>
              <a:bodyPr anchorCtr="0" anchor="ctr" bIns="0" lIns="142875" spcFirstLastPara="1" rIns="142875" wrap="square" tIns="0">
                <a:noAutofit/>
              </a:bodyPr>
              <a:lstStyle/>
              <a:p>
                <a:pPr indent="0" lvl="0" marL="0" rtl="0" algn="l">
                  <a:spcBef>
                    <a:spcPts val="0"/>
                  </a:spcBef>
                  <a:spcAft>
                    <a:spcPts val="0"/>
                  </a:spcAft>
                  <a:buNone/>
                </a:pPr>
                <a:r>
                  <a:rPr b="0" lang="en" sz="800">
                    <a:solidFill>
                      <a:srgbClr val="5E6B7A"/>
                    </a:solidFill>
                    <a:latin typeface="Arial"/>
                    <a:ea typeface="Arial"/>
                    <a:cs typeface="Arial"/>
                    <a:sym typeface="Arial"/>
                  </a:rPr>
                  <a:t>Why it matters</a:t>
                </a:r>
                <a:endParaRPr b="0" sz="800">
                  <a:solidFill>
                    <a:srgbClr val="5E6B7A"/>
                  </a:solidFill>
                  <a:latin typeface="Arial"/>
                  <a:ea typeface="Arial"/>
                  <a:cs typeface="Arial"/>
                  <a:sym typeface="Arial"/>
                </a:endParaRPr>
              </a:p>
              <a:p>
                <a:pPr indent="0" lvl="0" marL="0" rtl="0" algn="l">
                  <a:spcBef>
                    <a:spcPts val="200"/>
                  </a:spcBef>
                  <a:spcAft>
                    <a:spcPts val="0"/>
                  </a:spcAft>
                  <a:buNone/>
                </a:pPr>
                <a:r>
                  <a:rPr b="1" lang="en" sz="1100">
                    <a:solidFill>
                      <a:srgbClr val="0C2240"/>
                    </a:solidFill>
                    <a:latin typeface="Play"/>
                    <a:ea typeface="Play"/>
                    <a:cs typeface="Play"/>
                    <a:sym typeface="Play"/>
                  </a:rPr>
                  <a:t>Improves tumor localization accuracy via deep learning.</a:t>
                </a:r>
                <a:endParaRPr b="1" sz="1100">
                  <a:solidFill>
                    <a:srgbClr val="0C2240"/>
                  </a:solidFill>
                  <a:latin typeface="Play"/>
                  <a:ea typeface="Play"/>
                  <a:cs typeface="Play"/>
                  <a:sym typeface="Play"/>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6" name="Google Shape;356;p43"/>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700"/>
              <a:buFont typeface="Arial"/>
              <a:buNone/>
            </a:pPr>
            <a:r>
              <a:rPr b="1" i="0" lang="en" sz="700" u="none" cap="none" strike="noStrike">
                <a:solidFill>
                  <a:srgbClr val="FFFFFF"/>
                </a:solidFill>
                <a:latin typeface="Arial"/>
                <a:ea typeface="Arial"/>
                <a:cs typeface="Arial"/>
                <a:sym typeface="Arial"/>
              </a:rPr>
              <a:t>PAPER </a:t>
            </a:r>
            <a:r>
              <a:rPr b="1" lang="en" sz="700">
                <a:solidFill>
                  <a:srgbClr val="FFFFFF"/>
                </a:solidFill>
              </a:rPr>
              <a:t>3</a:t>
            </a:r>
            <a:r>
              <a:rPr b="1" i="0" lang="en" sz="700" u="none" cap="none" strike="noStrike">
                <a:solidFill>
                  <a:srgbClr val="FFFFFF"/>
                </a:solidFill>
                <a:latin typeface="Arial"/>
                <a:ea typeface="Arial"/>
                <a:cs typeface="Arial"/>
                <a:sym typeface="Arial"/>
              </a:rPr>
              <a:t> | TRANSBTS</a:t>
            </a:r>
            <a:endParaRPr b="0" i="0" sz="700" u="none" cap="none" strike="noStrike">
              <a:solidFill>
                <a:schemeClr val="dk1"/>
              </a:solidFill>
              <a:latin typeface="Arial"/>
              <a:ea typeface="Arial"/>
              <a:cs typeface="Arial"/>
              <a:sym typeface="Arial"/>
            </a:endParaRPr>
          </a:p>
        </p:txBody>
      </p:sp>
      <p:sp>
        <p:nvSpPr>
          <p:cNvPr id="357" name="Google Shape;357;p43"/>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rPr b="0" i="0" lang="en" sz="700" u="none" cap="none" strike="noStrike">
                <a:solidFill>
                  <a:srgbClr val="FFFFFF"/>
                </a:solidFill>
                <a:latin typeface="Arial"/>
                <a:ea typeface="Arial"/>
                <a:cs typeface="Arial"/>
                <a:sym typeface="Arial"/>
              </a:rPr>
              <a:t>5</a:t>
            </a:r>
            <a:endParaRPr b="0" i="0" sz="700" u="none" cap="none" strike="noStrike">
              <a:solidFill>
                <a:schemeClr val="dk1"/>
              </a:solidFill>
              <a:latin typeface="Arial"/>
              <a:ea typeface="Arial"/>
              <a:cs typeface="Arial"/>
              <a:sym typeface="Arial"/>
            </a:endParaRPr>
          </a:p>
        </p:txBody>
      </p:sp>
      <p:sp>
        <p:nvSpPr>
          <p:cNvPr id="358" name="Google Shape;358;p43"/>
          <p:cNvSpPr/>
          <p:nvPr/>
        </p:nvSpPr>
        <p:spPr>
          <a:xfrm>
            <a:off x="377200" y="260604"/>
            <a:ext cx="8092800" cy="219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C2240"/>
              </a:buClr>
              <a:buSzPts val="1800"/>
              <a:buFont typeface="Play"/>
              <a:buNone/>
            </a:pPr>
            <a:r>
              <a:rPr b="1" i="0" lang="en" sz="1800" u="none" cap="none" strike="noStrike">
                <a:solidFill>
                  <a:srgbClr val="0C2240"/>
                </a:solidFill>
                <a:latin typeface="Play"/>
                <a:ea typeface="Play"/>
                <a:cs typeface="Play"/>
                <a:sym typeface="Play"/>
              </a:rPr>
              <a:t>TransBTS | </a:t>
            </a:r>
            <a:r>
              <a:rPr b="1" lang="en" sz="1800">
                <a:solidFill>
                  <a:srgbClr val="0C2240"/>
                </a:solidFill>
                <a:latin typeface="Play"/>
                <a:ea typeface="Play"/>
                <a:cs typeface="Play"/>
                <a:sym typeface="Play"/>
              </a:rPr>
              <a:t>D</a:t>
            </a:r>
            <a:r>
              <a:rPr b="1" i="0" lang="en" sz="1800" u="none" cap="none" strike="noStrike">
                <a:solidFill>
                  <a:srgbClr val="0C2240"/>
                </a:solidFill>
                <a:latin typeface="Play"/>
                <a:ea typeface="Play"/>
                <a:cs typeface="Play"/>
                <a:sym typeface="Play"/>
              </a:rPr>
              <a:t>eep </a:t>
            </a:r>
            <a:r>
              <a:rPr b="1" lang="en" sz="1800">
                <a:solidFill>
                  <a:srgbClr val="0C2240"/>
                </a:solidFill>
                <a:latin typeface="Play"/>
                <a:ea typeface="Play"/>
                <a:cs typeface="Play"/>
                <a:sym typeface="Play"/>
              </a:rPr>
              <a:t>L</a:t>
            </a:r>
            <a:r>
              <a:rPr b="1" i="0" lang="en" sz="1800" u="none" cap="none" strike="noStrike">
                <a:solidFill>
                  <a:srgbClr val="0C2240"/>
                </a:solidFill>
                <a:latin typeface="Play"/>
                <a:ea typeface="Play"/>
                <a:cs typeface="Play"/>
                <a:sym typeface="Play"/>
              </a:rPr>
              <a:t>earning </a:t>
            </a:r>
            <a:r>
              <a:rPr b="1" lang="en" sz="1800">
                <a:solidFill>
                  <a:srgbClr val="0C2240"/>
                </a:solidFill>
                <a:latin typeface="Play"/>
                <a:ea typeface="Play"/>
                <a:cs typeface="Play"/>
                <a:sym typeface="Play"/>
              </a:rPr>
              <a:t>M</a:t>
            </a:r>
            <a:r>
              <a:rPr b="1" i="0" lang="en" sz="1800" u="none" cap="none" strike="noStrike">
                <a:solidFill>
                  <a:srgbClr val="0C2240"/>
                </a:solidFill>
                <a:latin typeface="Play"/>
                <a:ea typeface="Play"/>
                <a:cs typeface="Play"/>
                <a:sym typeface="Play"/>
              </a:rPr>
              <a:t>ethod</a:t>
            </a:r>
            <a:endParaRPr b="0" i="0" sz="1800" u="none" cap="none" strike="noStrike">
              <a:solidFill>
                <a:schemeClr val="dk1"/>
              </a:solidFill>
              <a:latin typeface="Arial"/>
              <a:ea typeface="Arial"/>
              <a:cs typeface="Arial"/>
              <a:sym typeface="Arial"/>
            </a:endParaRPr>
          </a:p>
        </p:txBody>
      </p:sp>
      <p:sp>
        <p:nvSpPr>
          <p:cNvPr id="359" name="Google Shape;359;p43"/>
          <p:cNvSpPr/>
          <p:nvPr/>
        </p:nvSpPr>
        <p:spPr>
          <a:xfrm>
            <a:off x="37720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0" name="Google Shape;360;p43"/>
          <p:cNvSpPr/>
          <p:nvPr/>
        </p:nvSpPr>
        <p:spPr>
          <a:xfrm>
            <a:off x="411491"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Problem &amp; gap</a:t>
            </a:r>
            <a:endParaRPr b="0" i="0" sz="700" u="none" cap="none" strike="noStrike">
              <a:solidFill>
                <a:schemeClr val="dk1"/>
              </a:solidFill>
              <a:latin typeface="Arial"/>
              <a:ea typeface="Arial"/>
              <a:cs typeface="Arial"/>
              <a:sym typeface="Arial"/>
            </a:endParaRPr>
          </a:p>
        </p:txBody>
      </p:sp>
      <p:sp>
        <p:nvSpPr>
          <p:cNvPr id="361" name="Google Shape;361;p43"/>
          <p:cNvSpPr/>
          <p:nvPr/>
        </p:nvSpPr>
        <p:spPr>
          <a:xfrm>
            <a:off x="1831135" y="541782"/>
            <a:ext cx="1399200" cy="192000"/>
          </a:xfrm>
          <a:prstGeom prst="roundRect">
            <a:avLst>
              <a:gd fmla="val 17857" name="adj"/>
            </a:avLst>
          </a:prstGeom>
          <a:solidFill>
            <a:srgbClr val="DDF4F7"/>
          </a:solidFill>
          <a:ln cap="flat" cmpd="sng" w="12700">
            <a:solidFill>
              <a:srgbClr val="DDF4F7"/>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2" name="Google Shape;362;p43"/>
          <p:cNvSpPr/>
          <p:nvPr/>
        </p:nvSpPr>
        <p:spPr>
          <a:xfrm>
            <a:off x="1865426"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C2240"/>
              </a:buClr>
              <a:buSzPts val="700"/>
              <a:buFont typeface="Arial"/>
              <a:buNone/>
            </a:pPr>
            <a:r>
              <a:rPr b="1" i="0" lang="en" sz="700" u="none" cap="none" strike="noStrike">
                <a:solidFill>
                  <a:srgbClr val="0C2240"/>
                </a:solidFill>
                <a:latin typeface="Arial"/>
                <a:ea typeface="Arial"/>
                <a:cs typeface="Arial"/>
                <a:sym typeface="Arial"/>
              </a:rPr>
              <a:t>Method</a:t>
            </a:r>
            <a:endParaRPr b="0" i="0" sz="700" u="none" cap="none" strike="noStrike">
              <a:solidFill>
                <a:schemeClr val="dk1"/>
              </a:solidFill>
              <a:latin typeface="Arial"/>
              <a:ea typeface="Arial"/>
              <a:cs typeface="Arial"/>
              <a:sym typeface="Arial"/>
            </a:endParaRPr>
          </a:p>
        </p:txBody>
      </p:sp>
      <p:sp>
        <p:nvSpPr>
          <p:cNvPr id="363" name="Google Shape;363;p43"/>
          <p:cNvSpPr/>
          <p:nvPr/>
        </p:nvSpPr>
        <p:spPr>
          <a:xfrm>
            <a:off x="328507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4" name="Google Shape;364;p43"/>
          <p:cNvSpPr/>
          <p:nvPr/>
        </p:nvSpPr>
        <p:spPr>
          <a:xfrm>
            <a:off x="3319360"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Workflow</a:t>
            </a:r>
            <a:endParaRPr b="0" i="0" sz="700" u="none" cap="none" strike="noStrike">
              <a:solidFill>
                <a:schemeClr val="dk1"/>
              </a:solidFill>
              <a:latin typeface="Arial"/>
              <a:ea typeface="Arial"/>
              <a:cs typeface="Arial"/>
              <a:sym typeface="Arial"/>
            </a:endParaRPr>
          </a:p>
        </p:txBody>
      </p:sp>
      <p:sp>
        <p:nvSpPr>
          <p:cNvPr id="365" name="Google Shape;365;p43"/>
          <p:cNvSpPr/>
          <p:nvPr/>
        </p:nvSpPr>
        <p:spPr>
          <a:xfrm>
            <a:off x="4739004"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6" name="Google Shape;366;p43"/>
          <p:cNvSpPr/>
          <p:nvPr/>
        </p:nvSpPr>
        <p:spPr>
          <a:xfrm>
            <a:off x="4773295"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Results &amp; critique</a:t>
            </a:r>
            <a:endParaRPr b="0" i="0" sz="700" u="none" cap="none" strike="noStrike">
              <a:solidFill>
                <a:schemeClr val="dk1"/>
              </a:solidFill>
              <a:latin typeface="Arial"/>
              <a:ea typeface="Arial"/>
              <a:cs typeface="Arial"/>
              <a:sym typeface="Arial"/>
            </a:endParaRPr>
          </a:p>
        </p:txBody>
      </p:sp>
      <p:sp>
        <p:nvSpPr>
          <p:cNvPr id="367" name="Google Shape;367;p43"/>
          <p:cNvSpPr/>
          <p:nvPr/>
        </p:nvSpPr>
        <p:spPr>
          <a:xfrm>
            <a:off x="381000" y="952500"/>
            <a:ext cx="4000500" cy="3333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1300">
                <a:solidFill>
                  <a:srgbClr val="0C2240"/>
                </a:solidFill>
                <a:latin typeface="Arial"/>
                <a:ea typeface="Arial"/>
                <a:cs typeface="Arial"/>
                <a:sym typeface="Arial"/>
              </a:rPr>
              <a:t>Technical Implementation</a:t>
            </a:r>
            <a:endParaRPr b="1" sz="1300">
              <a:solidFill>
                <a:srgbClr val="0C2240"/>
              </a:solidFill>
              <a:latin typeface="Arial"/>
              <a:ea typeface="Arial"/>
              <a:cs typeface="Arial"/>
              <a:sym typeface="Arial"/>
            </a:endParaRPr>
          </a:p>
          <a:p>
            <a:pPr indent="0" lvl="0" marL="0" rtl="0" algn="l">
              <a:spcBef>
                <a:spcPts val="900"/>
              </a:spcBef>
              <a:spcAft>
                <a:spcPts val="0"/>
              </a:spcAft>
              <a:buNone/>
            </a:pPr>
            <a:r>
              <a:rPr lang="en" sz="1100">
                <a:solidFill>
                  <a:srgbClr val="1B2430"/>
                </a:solidFill>
                <a:latin typeface="Arial"/>
                <a:ea typeface="Arial"/>
                <a:cs typeface="Arial"/>
                <a:sym typeface="Arial"/>
              </a:rPr>
              <a:t>• </a:t>
            </a:r>
            <a:r>
              <a:rPr b="1" lang="en" sz="1100">
                <a:solidFill>
                  <a:srgbClr val="1B2430"/>
                </a:solidFill>
                <a:latin typeface="Arial"/>
                <a:ea typeface="Arial"/>
                <a:cs typeface="Arial"/>
                <a:sym typeface="Arial"/>
              </a:rPr>
              <a:t>Input:</a:t>
            </a:r>
            <a:r>
              <a:rPr lang="en" sz="1100">
                <a:solidFill>
                  <a:srgbClr val="1B2430"/>
                </a:solidFill>
                <a:latin typeface="Arial"/>
                <a:ea typeface="Arial"/>
                <a:cs typeface="Arial"/>
                <a:sym typeface="Arial"/>
              </a:rPr>
              <a:t> 4-channel MRI crop (T1, T1ce, T2, FLAIR)</a:t>
            </a:r>
            <a:endParaRPr sz="1100">
              <a:solidFill>
                <a:srgbClr val="1B2430"/>
              </a:solidFill>
              <a:latin typeface="Arial"/>
              <a:ea typeface="Arial"/>
              <a:cs typeface="Arial"/>
              <a:sym typeface="Arial"/>
            </a:endParaRPr>
          </a:p>
          <a:p>
            <a:pPr indent="0" lvl="0" marL="0" rtl="0" algn="l">
              <a:spcBef>
                <a:spcPts val="750"/>
              </a:spcBef>
              <a:spcAft>
                <a:spcPts val="0"/>
              </a:spcAft>
              <a:buNone/>
            </a:pPr>
            <a:r>
              <a:rPr lang="en" sz="1100">
                <a:solidFill>
                  <a:srgbClr val="1B2430"/>
                </a:solidFill>
                <a:latin typeface="Arial"/>
                <a:ea typeface="Arial"/>
                <a:cs typeface="Arial"/>
                <a:sym typeface="Arial"/>
              </a:rPr>
              <a:t>• </a:t>
            </a:r>
            <a:r>
              <a:rPr b="1" lang="en" sz="1100">
                <a:solidFill>
                  <a:srgbClr val="1B2430"/>
                </a:solidFill>
                <a:latin typeface="Arial"/>
                <a:ea typeface="Arial"/>
                <a:cs typeface="Arial"/>
                <a:sym typeface="Arial"/>
              </a:rPr>
              <a:t>Encoder:</a:t>
            </a:r>
            <a:r>
              <a:rPr lang="en" sz="1100">
                <a:solidFill>
                  <a:srgbClr val="1B2430"/>
                </a:solidFill>
                <a:latin typeface="Arial"/>
                <a:ea typeface="Arial"/>
                <a:cs typeface="Arial"/>
                <a:sym typeface="Arial"/>
              </a:rPr>
              <a:t> 3D CNN downsamples to OS=8, K=128 channels</a:t>
            </a:r>
            <a:endParaRPr sz="1100">
              <a:solidFill>
                <a:srgbClr val="1B2430"/>
              </a:solidFill>
              <a:latin typeface="Arial"/>
              <a:ea typeface="Arial"/>
              <a:cs typeface="Arial"/>
              <a:sym typeface="Arial"/>
            </a:endParaRPr>
          </a:p>
          <a:p>
            <a:pPr indent="0" lvl="0" marL="0" rtl="0" algn="l">
              <a:spcBef>
                <a:spcPts val="750"/>
              </a:spcBef>
              <a:spcAft>
                <a:spcPts val="0"/>
              </a:spcAft>
              <a:buNone/>
            </a:pPr>
            <a:r>
              <a:rPr lang="en" sz="1100">
                <a:solidFill>
                  <a:srgbClr val="1B2430"/>
                </a:solidFill>
                <a:latin typeface="Arial"/>
                <a:ea typeface="Arial"/>
                <a:cs typeface="Arial"/>
                <a:sym typeface="Arial"/>
              </a:rPr>
              <a:t>• </a:t>
            </a:r>
            <a:r>
              <a:rPr b="1" lang="en" sz="1100">
                <a:solidFill>
                  <a:srgbClr val="1B2430"/>
                </a:solidFill>
                <a:latin typeface="Arial"/>
                <a:ea typeface="Arial"/>
                <a:cs typeface="Arial"/>
                <a:sym typeface="Arial"/>
              </a:rPr>
              <a:t>Projection:</a:t>
            </a:r>
            <a:r>
              <a:rPr lang="en" sz="1100">
                <a:solidFill>
                  <a:srgbClr val="1B2430"/>
                </a:solidFill>
                <a:latin typeface="Arial"/>
                <a:ea typeface="Arial"/>
                <a:cs typeface="Arial"/>
                <a:sym typeface="Arial"/>
              </a:rPr>
              <a:t> 3x3x3 mapping (128 → 512), flattened to N tokens</a:t>
            </a:r>
            <a:endParaRPr sz="1100">
              <a:solidFill>
                <a:srgbClr val="1B2430"/>
              </a:solidFill>
              <a:latin typeface="Arial"/>
              <a:ea typeface="Arial"/>
              <a:cs typeface="Arial"/>
              <a:sym typeface="Arial"/>
            </a:endParaRPr>
          </a:p>
          <a:p>
            <a:pPr indent="0" lvl="0" marL="0" rtl="0" algn="l">
              <a:spcBef>
                <a:spcPts val="750"/>
              </a:spcBef>
              <a:spcAft>
                <a:spcPts val="0"/>
              </a:spcAft>
              <a:buNone/>
            </a:pPr>
            <a:r>
              <a:rPr lang="en" sz="1100">
                <a:solidFill>
                  <a:srgbClr val="1B2430"/>
                </a:solidFill>
                <a:latin typeface="Arial"/>
                <a:ea typeface="Arial"/>
                <a:cs typeface="Arial"/>
                <a:sym typeface="Arial"/>
              </a:rPr>
              <a:t>• </a:t>
            </a:r>
            <a:r>
              <a:rPr b="1" lang="en" sz="1100">
                <a:solidFill>
                  <a:srgbClr val="1B2430"/>
                </a:solidFill>
                <a:latin typeface="Arial"/>
                <a:ea typeface="Arial"/>
                <a:cs typeface="Arial"/>
                <a:sym typeface="Arial"/>
              </a:rPr>
              <a:t>Bottleneck:</a:t>
            </a:r>
            <a:r>
              <a:rPr lang="en" sz="1100">
                <a:solidFill>
                  <a:srgbClr val="1B2430"/>
                </a:solidFill>
                <a:latin typeface="Arial"/>
                <a:ea typeface="Arial"/>
                <a:cs typeface="Arial"/>
                <a:sym typeface="Arial"/>
              </a:rPr>
              <a:t> Transformer layers model global interactions</a:t>
            </a:r>
            <a:endParaRPr sz="1100">
              <a:solidFill>
                <a:srgbClr val="1B2430"/>
              </a:solidFill>
              <a:latin typeface="Arial"/>
              <a:ea typeface="Arial"/>
              <a:cs typeface="Arial"/>
              <a:sym typeface="Arial"/>
            </a:endParaRPr>
          </a:p>
          <a:p>
            <a:pPr indent="0" lvl="0" marL="0" rtl="0" algn="l">
              <a:spcBef>
                <a:spcPts val="750"/>
              </a:spcBef>
              <a:spcAft>
                <a:spcPts val="0"/>
              </a:spcAft>
              <a:buNone/>
            </a:pPr>
            <a:r>
              <a:rPr lang="en" sz="1100">
                <a:solidFill>
                  <a:srgbClr val="1B2430"/>
                </a:solidFill>
                <a:latin typeface="Arial"/>
                <a:ea typeface="Arial"/>
                <a:cs typeface="Arial"/>
                <a:sym typeface="Arial"/>
              </a:rPr>
              <a:t>• </a:t>
            </a:r>
            <a:r>
              <a:rPr b="1" lang="en" sz="1100">
                <a:solidFill>
                  <a:srgbClr val="1B2430"/>
                </a:solidFill>
                <a:latin typeface="Arial"/>
                <a:ea typeface="Arial"/>
                <a:cs typeface="Arial"/>
                <a:sym typeface="Arial"/>
              </a:rPr>
              <a:t>Decoder:</a:t>
            </a:r>
            <a:r>
              <a:rPr lang="en" sz="1100">
                <a:solidFill>
                  <a:srgbClr val="1B2430"/>
                </a:solidFill>
                <a:latin typeface="Arial"/>
                <a:ea typeface="Arial"/>
                <a:cs typeface="Arial"/>
                <a:sym typeface="Arial"/>
              </a:rPr>
              <a:t> 3D CNN upsamples to segmentation mask</a:t>
            </a:r>
            <a:endParaRPr sz="1100">
              <a:solidFill>
                <a:srgbClr val="1B2430"/>
              </a:solidFill>
              <a:latin typeface="Arial"/>
              <a:ea typeface="Arial"/>
              <a:cs typeface="Arial"/>
              <a:sym typeface="Arial"/>
            </a:endParaRPr>
          </a:p>
          <a:p>
            <a:pPr indent="0" lvl="0" marL="0" rtl="0" algn="l">
              <a:spcBef>
                <a:spcPts val="750"/>
              </a:spcBef>
              <a:spcAft>
                <a:spcPts val="0"/>
              </a:spcAft>
              <a:buNone/>
            </a:pPr>
            <a:r>
              <a:rPr lang="en" sz="1100">
                <a:solidFill>
                  <a:srgbClr val="1B2430"/>
                </a:solidFill>
                <a:latin typeface="Arial"/>
                <a:ea typeface="Arial"/>
                <a:cs typeface="Arial"/>
                <a:sym typeface="Arial"/>
              </a:rPr>
              <a:t>• </a:t>
            </a:r>
            <a:r>
              <a:rPr b="1" lang="en" sz="1100">
                <a:solidFill>
                  <a:srgbClr val="1B2430"/>
                </a:solidFill>
                <a:latin typeface="Arial"/>
                <a:ea typeface="Arial"/>
                <a:cs typeface="Arial"/>
                <a:sym typeface="Arial"/>
              </a:rPr>
              <a:t>Design:</a:t>
            </a:r>
            <a:r>
              <a:rPr lang="en" sz="1100">
                <a:solidFill>
                  <a:srgbClr val="1B2430"/>
                </a:solidFill>
                <a:latin typeface="Arial"/>
                <a:ea typeface="Arial"/>
                <a:cs typeface="Arial"/>
                <a:sym typeface="Arial"/>
              </a:rPr>
              <a:t> Tokenizes CNN features to preserve local 3D structure</a:t>
            </a:r>
            <a:endParaRPr sz="1100">
              <a:solidFill>
                <a:srgbClr val="1B2430"/>
              </a:solidFill>
              <a:latin typeface="Arial"/>
              <a:ea typeface="Arial"/>
              <a:cs typeface="Arial"/>
              <a:sym typeface="Arial"/>
            </a:endParaRPr>
          </a:p>
        </p:txBody>
      </p:sp>
      <p:grpSp>
        <p:nvGrpSpPr>
          <p:cNvPr id="368" name="Google Shape;368;p43"/>
          <p:cNvGrpSpPr/>
          <p:nvPr/>
        </p:nvGrpSpPr>
        <p:grpSpPr>
          <a:xfrm>
            <a:off x="4667250" y="952500"/>
            <a:ext cx="4191000" cy="1905000"/>
            <a:chOff x="4667250" y="952500"/>
            <a:chExt cx="4191000" cy="1905000"/>
          </a:xfrm>
        </p:grpSpPr>
        <p:sp>
          <p:nvSpPr>
            <p:cNvPr id="369" name="Google Shape;369;p43"/>
            <p:cNvSpPr/>
            <p:nvPr/>
          </p:nvSpPr>
          <p:spPr>
            <a:xfrm>
              <a:off x="4667250" y="952500"/>
              <a:ext cx="4191000" cy="1905000"/>
            </a:xfrm>
            <a:prstGeom prst="roundRect">
              <a:avLst>
                <a:gd fmla="val 5000"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370" name="Google Shape;370;p43"/>
            <p:cNvPicPr preferRelativeResize="0"/>
            <p:nvPr/>
          </p:nvPicPr>
          <p:blipFill rotWithShape="1">
            <a:blip r:embed="rId3">
              <a:alphaModFix/>
            </a:blip>
            <a:srcRect b="26383" l="0" r="0" t="26378"/>
            <a:stretch/>
          </p:blipFill>
          <p:spPr>
            <a:xfrm>
              <a:off x="4953000" y="1143000"/>
              <a:ext cx="3619500" cy="1524000"/>
            </a:xfrm>
            <a:prstGeom prst="rect">
              <a:avLst/>
            </a:prstGeom>
            <a:noFill/>
            <a:ln>
              <a:noFill/>
            </a:ln>
          </p:spPr>
        </p:pic>
      </p:grpSp>
      <p:grpSp>
        <p:nvGrpSpPr>
          <p:cNvPr id="371" name="Google Shape;371;p43"/>
          <p:cNvGrpSpPr/>
          <p:nvPr/>
        </p:nvGrpSpPr>
        <p:grpSpPr>
          <a:xfrm>
            <a:off x="4667250" y="3000375"/>
            <a:ext cx="2000100" cy="762000"/>
            <a:chOff x="4667250" y="3000375"/>
            <a:chExt cx="2000100" cy="762000"/>
          </a:xfrm>
        </p:grpSpPr>
        <p:sp>
          <p:nvSpPr>
            <p:cNvPr id="372" name="Google Shape;372;p43"/>
            <p:cNvSpPr/>
            <p:nvPr/>
          </p:nvSpPr>
          <p:spPr>
            <a:xfrm>
              <a:off x="4667250" y="3000375"/>
              <a:ext cx="2000100" cy="762000"/>
            </a:xfrm>
            <a:prstGeom prst="roundRect">
              <a:avLst>
                <a:gd fmla="val 10000" name="adj"/>
              </a:avLst>
            </a:prstGeom>
            <a:solidFill>
              <a:srgbClr val="DDF4F7"/>
            </a:solidFill>
            <a:ln cap="flat" cmpd="sng" w="9525">
              <a:solidFill>
                <a:srgbClr val="16A6B6"/>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73" name="Google Shape;373;p43"/>
            <p:cNvSpPr txBox="1"/>
            <p:nvPr/>
          </p:nvSpPr>
          <p:spPr>
            <a:xfrm>
              <a:off x="4667250" y="3000375"/>
              <a:ext cx="2000100" cy="762000"/>
            </a:xfrm>
            <a:prstGeom prst="rect">
              <a:avLst/>
            </a:prstGeom>
            <a:noFill/>
            <a:ln>
              <a:noFill/>
            </a:ln>
          </p:spPr>
          <p:txBody>
            <a:bodyPr anchorCtr="0" anchor="ctr" bIns="142875" lIns="142875" spcFirstLastPara="1" rIns="142875" wrap="square" tIns="142875">
              <a:noAutofit/>
            </a:bodyPr>
            <a:lstStyle/>
            <a:p>
              <a:pPr indent="0" lvl="0" marL="0" rtl="0" algn="l">
                <a:spcBef>
                  <a:spcPts val="0"/>
                </a:spcBef>
                <a:spcAft>
                  <a:spcPts val="0"/>
                </a:spcAft>
                <a:buNone/>
              </a:pPr>
              <a:r>
                <a:rPr lang="en" sz="800">
                  <a:solidFill>
                    <a:srgbClr val="5E6B7A"/>
                  </a:solidFill>
                  <a:latin typeface="Arial"/>
                  <a:ea typeface="Arial"/>
                  <a:cs typeface="Arial"/>
                  <a:sym typeface="Arial"/>
                </a:rPr>
                <a:t>Tokenization Strategy</a:t>
              </a:r>
              <a:endParaRPr sz="800">
                <a:solidFill>
                  <a:srgbClr val="5E6B7A"/>
                </a:solidFill>
                <a:latin typeface="Arial"/>
                <a:ea typeface="Arial"/>
                <a:cs typeface="Arial"/>
                <a:sym typeface="Arial"/>
              </a:endParaRPr>
            </a:p>
            <a:p>
              <a:pPr indent="0" lvl="0" marL="0" rtl="0" algn="l">
                <a:spcBef>
                  <a:spcPts val="375"/>
                </a:spcBef>
                <a:spcAft>
                  <a:spcPts val="0"/>
                </a:spcAft>
                <a:buNone/>
              </a:pPr>
              <a:r>
                <a:rPr b="1" lang="en" sz="1400">
                  <a:solidFill>
                    <a:srgbClr val="0C2240"/>
                  </a:solidFill>
                  <a:latin typeface="Play"/>
                  <a:ea typeface="Play"/>
                  <a:cs typeface="Play"/>
                  <a:sym typeface="Play"/>
                </a:rPr>
                <a:t>OS = 8, d = 512</a:t>
              </a:r>
              <a:endParaRPr b="1" sz="1400">
                <a:solidFill>
                  <a:srgbClr val="0C2240"/>
                </a:solidFill>
                <a:latin typeface="Play"/>
                <a:ea typeface="Play"/>
                <a:cs typeface="Play"/>
                <a:sym typeface="Play"/>
              </a:endParaRPr>
            </a:p>
          </p:txBody>
        </p:sp>
      </p:grpSp>
      <p:grpSp>
        <p:nvGrpSpPr>
          <p:cNvPr id="374" name="Google Shape;374;p43"/>
          <p:cNvGrpSpPr/>
          <p:nvPr/>
        </p:nvGrpSpPr>
        <p:grpSpPr>
          <a:xfrm>
            <a:off x="6858000" y="3000375"/>
            <a:ext cx="2000100" cy="762000"/>
            <a:chOff x="6858000" y="3000375"/>
            <a:chExt cx="2000100" cy="762000"/>
          </a:xfrm>
        </p:grpSpPr>
        <p:sp>
          <p:nvSpPr>
            <p:cNvPr id="375" name="Google Shape;375;p43"/>
            <p:cNvSpPr/>
            <p:nvPr/>
          </p:nvSpPr>
          <p:spPr>
            <a:xfrm>
              <a:off x="6858000" y="3000375"/>
              <a:ext cx="2000100" cy="762000"/>
            </a:xfrm>
            <a:prstGeom prst="roundRect">
              <a:avLst>
                <a:gd fmla="val 10000" name="adj"/>
              </a:avLst>
            </a:prstGeom>
            <a:solidFill>
              <a:srgbClr val="EEEAFE"/>
            </a:solidFill>
            <a:ln cap="flat" cmpd="sng" w="9525">
              <a:solidFill>
                <a:srgbClr val="8E7CF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76" name="Google Shape;376;p43"/>
            <p:cNvSpPr txBox="1"/>
            <p:nvPr/>
          </p:nvSpPr>
          <p:spPr>
            <a:xfrm>
              <a:off x="6858000" y="3000375"/>
              <a:ext cx="2000100" cy="762000"/>
            </a:xfrm>
            <a:prstGeom prst="rect">
              <a:avLst/>
            </a:prstGeom>
            <a:noFill/>
            <a:ln>
              <a:noFill/>
            </a:ln>
          </p:spPr>
          <p:txBody>
            <a:bodyPr anchorCtr="0" anchor="ctr" bIns="142875" lIns="142875" spcFirstLastPara="1" rIns="142875" wrap="square" tIns="142875">
              <a:noAutofit/>
            </a:bodyPr>
            <a:lstStyle/>
            <a:p>
              <a:pPr indent="0" lvl="0" marL="0" rtl="0" algn="l">
                <a:spcBef>
                  <a:spcPts val="0"/>
                </a:spcBef>
                <a:spcAft>
                  <a:spcPts val="0"/>
                </a:spcAft>
                <a:buNone/>
              </a:pPr>
              <a:r>
                <a:rPr lang="en" sz="800">
                  <a:solidFill>
                    <a:srgbClr val="5E6B7A"/>
                  </a:solidFill>
                  <a:latin typeface="Arial"/>
                  <a:ea typeface="Arial"/>
                  <a:cs typeface="Arial"/>
                  <a:sym typeface="Arial"/>
                </a:rPr>
                <a:t>Key Architectural Benefit</a:t>
              </a:r>
              <a:endParaRPr sz="800">
                <a:solidFill>
                  <a:srgbClr val="5E6B7A"/>
                </a:solidFill>
                <a:latin typeface="Arial"/>
                <a:ea typeface="Arial"/>
                <a:cs typeface="Arial"/>
                <a:sym typeface="Arial"/>
              </a:endParaRPr>
            </a:p>
            <a:p>
              <a:pPr indent="0" lvl="0" marL="0" rtl="0" algn="l">
                <a:spcBef>
                  <a:spcPts val="375"/>
                </a:spcBef>
                <a:spcAft>
                  <a:spcPts val="0"/>
                </a:spcAft>
                <a:buNone/>
              </a:pPr>
              <a:r>
                <a:rPr b="1" lang="en" sz="1100">
                  <a:solidFill>
                    <a:srgbClr val="0C2240"/>
                  </a:solidFill>
                  <a:latin typeface="Play"/>
                  <a:ea typeface="Play"/>
                  <a:cs typeface="Play"/>
                  <a:sym typeface="Play"/>
                </a:rPr>
                <a:t>Retains local 3D structure</a:t>
              </a:r>
              <a:endParaRPr b="1" sz="1100">
                <a:solidFill>
                  <a:srgbClr val="0C2240"/>
                </a:solidFill>
                <a:latin typeface="Play"/>
                <a:ea typeface="Play"/>
                <a:cs typeface="Play"/>
                <a:sym typeface="Play"/>
              </a:endParaRPr>
            </a:p>
          </p:txBody>
        </p:sp>
      </p:grpSp>
      <p:grpSp>
        <p:nvGrpSpPr>
          <p:cNvPr id="377" name="Google Shape;377;p43"/>
          <p:cNvGrpSpPr/>
          <p:nvPr/>
        </p:nvGrpSpPr>
        <p:grpSpPr>
          <a:xfrm>
            <a:off x="4667250" y="3905250"/>
            <a:ext cx="4191000" cy="381000"/>
            <a:chOff x="4667250" y="3905250"/>
            <a:chExt cx="4191000" cy="381000"/>
          </a:xfrm>
        </p:grpSpPr>
        <p:sp>
          <p:nvSpPr>
            <p:cNvPr id="378" name="Google Shape;378;p43"/>
            <p:cNvSpPr/>
            <p:nvPr/>
          </p:nvSpPr>
          <p:spPr>
            <a:xfrm>
              <a:off x="4667250" y="3905250"/>
              <a:ext cx="4191000" cy="381000"/>
            </a:xfrm>
            <a:prstGeom prst="roundRect">
              <a:avLst>
                <a:gd fmla="val 10000" name="adj"/>
              </a:avLst>
            </a:prstGeom>
            <a:solidFill>
              <a:srgbClr val="0C224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79" name="Google Shape;379;p43"/>
            <p:cNvSpPr txBox="1"/>
            <p:nvPr/>
          </p:nvSpPr>
          <p:spPr>
            <a:xfrm>
              <a:off x="4667250" y="3905250"/>
              <a:ext cx="4191000" cy="381000"/>
            </a:xfrm>
            <a:prstGeom prst="rect">
              <a:avLst/>
            </a:prstGeom>
            <a:noFill/>
            <a:ln>
              <a:noFill/>
            </a:ln>
          </p:spPr>
          <p:txBody>
            <a:bodyPr anchorCtr="0" anchor="ctr" bIns="0" lIns="95250" spcFirstLastPara="1" rIns="95250" wrap="square" tIns="0">
              <a:noAutofit/>
            </a:bodyPr>
            <a:lstStyle/>
            <a:p>
              <a:pPr indent="0" lvl="0" marL="0" rtl="0" algn="ctr">
                <a:spcBef>
                  <a:spcPts val="0"/>
                </a:spcBef>
                <a:spcAft>
                  <a:spcPts val="0"/>
                </a:spcAft>
                <a:buNone/>
              </a:pPr>
              <a:r>
                <a:rPr b="1" lang="en" sz="900">
                  <a:solidFill>
                    <a:srgbClr val="FFFFFF"/>
                  </a:solidFill>
                  <a:latin typeface="Arial"/>
                  <a:ea typeface="Arial"/>
                  <a:cs typeface="Arial"/>
                  <a:sym typeface="Arial"/>
                </a:rPr>
                <a:t>Hybrid Logic: CNN Locality + Transformer Global Reasoning</a:t>
              </a:r>
              <a:endParaRPr b="1" sz="900">
                <a:solidFill>
                  <a:srgbClr val="FFFFFF"/>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4"/>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6" name="Google Shape;386;p44"/>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700"/>
              <a:buFont typeface="Arial"/>
              <a:buNone/>
            </a:pPr>
            <a:r>
              <a:rPr b="1" i="0" lang="en" sz="700" u="none" cap="none" strike="noStrike">
                <a:solidFill>
                  <a:srgbClr val="FFFFFF"/>
                </a:solidFill>
                <a:latin typeface="Arial"/>
                <a:ea typeface="Arial"/>
                <a:cs typeface="Arial"/>
                <a:sym typeface="Arial"/>
              </a:rPr>
              <a:t>PAPER </a:t>
            </a:r>
            <a:r>
              <a:rPr b="1" lang="en" sz="700">
                <a:solidFill>
                  <a:srgbClr val="FFFFFF"/>
                </a:solidFill>
              </a:rPr>
              <a:t>3</a:t>
            </a:r>
            <a:r>
              <a:rPr b="1" i="0" lang="en" sz="700" u="none" cap="none" strike="noStrike">
                <a:solidFill>
                  <a:srgbClr val="FFFFFF"/>
                </a:solidFill>
                <a:latin typeface="Arial"/>
                <a:ea typeface="Arial"/>
                <a:cs typeface="Arial"/>
                <a:sym typeface="Arial"/>
              </a:rPr>
              <a:t> | TRANSBTS</a:t>
            </a:r>
            <a:endParaRPr b="0" i="0" sz="700" u="none" cap="none" strike="noStrike">
              <a:solidFill>
                <a:schemeClr val="dk1"/>
              </a:solidFill>
              <a:latin typeface="Arial"/>
              <a:ea typeface="Arial"/>
              <a:cs typeface="Arial"/>
              <a:sym typeface="Arial"/>
            </a:endParaRPr>
          </a:p>
        </p:txBody>
      </p:sp>
      <p:sp>
        <p:nvSpPr>
          <p:cNvPr id="387" name="Google Shape;387;p44"/>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rPr b="0" i="0" lang="en" sz="700" u="none" cap="none" strike="noStrike">
                <a:solidFill>
                  <a:srgbClr val="FFFFFF"/>
                </a:solidFill>
                <a:latin typeface="Arial"/>
                <a:ea typeface="Arial"/>
                <a:cs typeface="Arial"/>
                <a:sym typeface="Arial"/>
              </a:rPr>
              <a:t>6</a:t>
            </a:r>
            <a:endParaRPr b="0" i="0" sz="700" u="none" cap="none" strike="noStrike">
              <a:solidFill>
                <a:schemeClr val="dk1"/>
              </a:solidFill>
              <a:latin typeface="Arial"/>
              <a:ea typeface="Arial"/>
              <a:cs typeface="Arial"/>
              <a:sym typeface="Arial"/>
            </a:endParaRPr>
          </a:p>
        </p:txBody>
      </p:sp>
      <p:sp>
        <p:nvSpPr>
          <p:cNvPr id="388" name="Google Shape;388;p44"/>
          <p:cNvSpPr/>
          <p:nvPr/>
        </p:nvSpPr>
        <p:spPr>
          <a:xfrm>
            <a:off x="377200" y="260604"/>
            <a:ext cx="8092800" cy="219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C2240"/>
              </a:buClr>
              <a:buSzPts val="1800"/>
              <a:buFont typeface="Play"/>
              <a:buNone/>
            </a:pPr>
            <a:r>
              <a:rPr b="1" i="0" lang="en" sz="1800" u="none" cap="none" strike="noStrike">
                <a:solidFill>
                  <a:srgbClr val="0C2240"/>
                </a:solidFill>
                <a:latin typeface="Play"/>
                <a:ea typeface="Play"/>
                <a:cs typeface="Play"/>
                <a:sym typeface="Play"/>
              </a:rPr>
              <a:t>TransBTS | </a:t>
            </a:r>
            <a:r>
              <a:rPr b="1" lang="en" sz="1800">
                <a:solidFill>
                  <a:srgbClr val="0C2240"/>
                </a:solidFill>
                <a:latin typeface="Play"/>
                <a:ea typeface="Play"/>
                <a:cs typeface="Play"/>
                <a:sym typeface="Play"/>
              </a:rPr>
              <a:t>W</a:t>
            </a:r>
            <a:r>
              <a:rPr b="1" i="0" lang="en" sz="1800" u="none" cap="none" strike="noStrike">
                <a:solidFill>
                  <a:srgbClr val="0C2240"/>
                </a:solidFill>
                <a:latin typeface="Play"/>
                <a:ea typeface="Play"/>
                <a:cs typeface="Play"/>
                <a:sym typeface="Play"/>
              </a:rPr>
              <a:t>orkflow, </a:t>
            </a:r>
            <a:r>
              <a:rPr b="1" lang="en" sz="1800">
                <a:solidFill>
                  <a:srgbClr val="0C2240"/>
                </a:solidFill>
                <a:latin typeface="Play"/>
                <a:ea typeface="Play"/>
                <a:cs typeface="Play"/>
                <a:sym typeface="Play"/>
              </a:rPr>
              <a:t>T</a:t>
            </a:r>
            <a:r>
              <a:rPr b="1" i="0" lang="en" sz="1800" u="none" cap="none" strike="noStrike">
                <a:solidFill>
                  <a:srgbClr val="0C2240"/>
                </a:solidFill>
                <a:latin typeface="Play"/>
                <a:ea typeface="Play"/>
                <a:cs typeface="Play"/>
                <a:sym typeface="Play"/>
              </a:rPr>
              <a:t>raining, and </a:t>
            </a:r>
            <a:r>
              <a:rPr b="1" lang="en" sz="1800">
                <a:solidFill>
                  <a:srgbClr val="0C2240"/>
                </a:solidFill>
                <a:latin typeface="Play"/>
                <a:ea typeface="Play"/>
                <a:cs typeface="Play"/>
                <a:sym typeface="Play"/>
              </a:rPr>
              <a:t>A</a:t>
            </a:r>
            <a:r>
              <a:rPr b="1" i="0" lang="en" sz="1800" u="none" cap="none" strike="noStrike">
                <a:solidFill>
                  <a:srgbClr val="0C2240"/>
                </a:solidFill>
                <a:latin typeface="Play"/>
                <a:ea typeface="Play"/>
                <a:cs typeface="Play"/>
                <a:sym typeface="Play"/>
              </a:rPr>
              <a:t>blation </a:t>
            </a:r>
            <a:r>
              <a:rPr b="1" lang="en" sz="1800">
                <a:solidFill>
                  <a:srgbClr val="0C2240"/>
                </a:solidFill>
                <a:latin typeface="Play"/>
                <a:ea typeface="Play"/>
                <a:cs typeface="Play"/>
                <a:sym typeface="Play"/>
              </a:rPr>
              <a:t>L</a:t>
            </a:r>
            <a:r>
              <a:rPr b="1" i="0" lang="en" sz="1800" u="none" cap="none" strike="noStrike">
                <a:solidFill>
                  <a:srgbClr val="0C2240"/>
                </a:solidFill>
                <a:latin typeface="Play"/>
                <a:ea typeface="Play"/>
                <a:cs typeface="Play"/>
                <a:sym typeface="Play"/>
              </a:rPr>
              <a:t>ogic</a:t>
            </a:r>
            <a:endParaRPr b="0" i="0" sz="1800" u="none" cap="none" strike="noStrike">
              <a:solidFill>
                <a:schemeClr val="dk1"/>
              </a:solidFill>
              <a:latin typeface="Arial"/>
              <a:ea typeface="Arial"/>
              <a:cs typeface="Arial"/>
              <a:sym typeface="Arial"/>
            </a:endParaRPr>
          </a:p>
        </p:txBody>
      </p:sp>
      <p:sp>
        <p:nvSpPr>
          <p:cNvPr id="389" name="Google Shape;389;p44"/>
          <p:cNvSpPr/>
          <p:nvPr/>
        </p:nvSpPr>
        <p:spPr>
          <a:xfrm>
            <a:off x="37720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0" name="Google Shape;390;p44"/>
          <p:cNvSpPr/>
          <p:nvPr/>
        </p:nvSpPr>
        <p:spPr>
          <a:xfrm>
            <a:off x="411491"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Problem &amp; gap</a:t>
            </a:r>
            <a:endParaRPr b="0" i="0" sz="700" u="none" cap="none" strike="noStrike">
              <a:solidFill>
                <a:schemeClr val="dk1"/>
              </a:solidFill>
              <a:latin typeface="Arial"/>
              <a:ea typeface="Arial"/>
              <a:cs typeface="Arial"/>
              <a:sym typeface="Arial"/>
            </a:endParaRPr>
          </a:p>
        </p:txBody>
      </p:sp>
      <p:sp>
        <p:nvSpPr>
          <p:cNvPr id="391" name="Google Shape;391;p44"/>
          <p:cNvSpPr/>
          <p:nvPr/>
        </p:nvSpPr>
        <p:spPr>
          <a:xfrm>
            <a:off x="1831135"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2" name="Google Shape;392;p44"/>
          <p:cNvSpPr/>
          <p:nvPr/>
        </p:nvSpPr>
        <p:spPr>
          <a:xfrm>
            <a:off x="1865426"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Method</a:t>
            </a:r>
            <a:endParaRPr b="0" i="0" sz="700" u="none" cap="none" strike="noStrike">
              <a:solidFill>
                <a:schemeClr val="dk1"/>
              </a:solidFill>
              <a:latin typeface="Arial"/>
              <a:ea typeface="Arial"/>
              <a:cs typeface="Arial"/>
              <a:sym typeface="Arial"/>
            </a:endParaRPr>
          </a:p>
        </p:txBody>
      </p:sp>
      <p:sp>
        <p:nvSpPr>
          <p:cNvPr id="393" name="Google Shape;393;p44"/>
          <p:cNvSpPr/>
          <p:nvPr/>
        </p:nvSpPr>
        <p:spPr>
          <a:xfrm>
            <a:off x="3285070" y="541782"/>
            <a:ext cx="1399200" cy="192000"/>
          </a:xfrm>
          <a:prstGeom prst="roundRect">
            <a:avLst>
              <a:gd fmla="val 17857" name="adj"/>
            </a:avLst>
          </a:prstGeom>
          <a:solidFill>
            <a:srgbClr val="DDF4F7"/>
          </a:solidFill>
          <a:ln cap="flat" cmpd="sng" w="12700">
            <a:solidFill>
              <a:srgbClr val="DDF4F7"/>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4" name="Google Shape;394;p44"/>
          <p:cNvSpPr/>
          <p:nvPr/>
        </p:nvSpPr>
        <p:spPr>
          <a:xfrm>
            <a:off x="3319360"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C2240"/>
              </a:buClr>
              <a:buSzPts val="700"/>
              <a:buFont typeface="Arial"/>
              <a:buNone/>
            </a:pPr>
            <a:r>
              <a:rPr b="1" i="0" lang="en" sz="700" u="none" cap="none" strike="noStrike">
                <a:solidFill>
                  <a:srgbClr val="0C2240"/>
                </a:solidFill>
                <a:latin typeface="Arial"/>
                <a:ea typeface="Arial"/>
                <a:cs typeface="Arial"/>
                <a:sym typeface="Arial"/>
              </a:rPr>
              <a:t>Workflow</a:t>
            </a:r>
            <a:endParaRPr b="0" i="0" sz="700" u="none" cap="none" strike="noStrike">
              <a:solidFill>
                <a:schemeClr val="dk1"/>
              </a:solidFill>
              <a:latin typeface="Arial"/>
              <a:ea typeface="Arial"/>
              <a:cs typeface="Arial"/>
              <a:sym typeface="Arial"/>
            </a:endParaRPr>
          </a:p>
        </p:txBody>
      </p:sp>
      <p:sp>
        <p:nvSpPr>
          <p:cNvPr id="395" name="Google Shape;395;p44"/>
          <p:cNvSpPr/>
          <p:nvPr/>
        </p:nvSpPr>
        <p:spPr>
          <a:xfrm>
            <a:off x="4739004"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6" name="Google Shape;396;p44"/>
          <p:cNvSpPr/>
          <p:nvPr/>
        </p:nvSpPr>
        <p:spPr>
          <a:xfrm>
            <a:off x="4773295"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Results &amp; critique</a:t>
            </a:r>
            <a:endParaRPr b="0" i="0" sz="700" u="none" cap="none" strike="noStrike">
              <a:solidFill>
                <a:schemeClr val="dk1"/>
              </a:solidFill>
              <a:latin typeface="Arial"/>
              <a:ea typeface="Arial"/>
              <a:cs typeface="Arial"/>
              <a:sym typeface="Arial"/>
            </a:endParaRPr>
          </a:p>
        </p:txBody>
      </p:sp>
      <p:grpSp>
        <p:nvGrpSpPr>
          <p:cNvPr id="397" name="Google Shape;397;p44"/>
          <p:cNvGrpSpPr/>
          <p:nvPr/>
        </p:nvGrpSpPr>
        <p:grpSpPr>
          <a:xfrm>
            <a:off x="381000" y="919163"/>
            <a:ext cx="4095900" cy="1428900"/>
            <a:chOff x="381000" y="919163"/>
            <a:chExt cx="4095900" cy="1428900"/>
          </a:xfrm>
        </p:grpSpPr>
        <p:sp>
          <p:nvSpPr>
            <p:cNvPr id="398" name="Google Shape;398;p44"/>
            <p:cNvSpPr/>
            <p:nvPr/>
          </p:nvSpPr>
          <p:spPr>
            <a:xfrm>
              <a:off x="381000" y="919163"/>
              <a:ext cx="4095900" cy="1428900"/>
            </a:xfrm>
            <a:prstGeom prst="roundRect">
              <a:avLst>
                <a:gd fmla="val 5333"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99" name="Google Shape;399;p44"/>
            <p:cNvSpPr txBox="1"/>
            <p:nvPr/>
          </p:nvSpPr>
          <p:spPr>
            <a:xfrm>
              <a:off x="381000" y="919163"/>
              <a:ext cx="4095900" cy="14289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925">
                  <a:solidFill>
                    <a:srgbClr val="0C2240"/>
                  </a:solidFill>
                  <a:latin typeface="Arial"/>
                  <a:ea typeface="Arial"/>
                  <a:cs typeface="Arial"/>
                  <a:sym typeface="Arial"/>
                </a:rPr>
                <a:t>Pipeline &amp; Training</a:t>
              </a:r>
              <a:endParaRPr b="1" sz="925">
                <a:solidFill>
                  <a:srgbClr val="0C2240"/>
                </a:solidFill>
                <a:latin typeface="Arial"/>
                <a:ea typeface="Arial"/>
                <a:cs typeface="Arial"/>
                <a:sym typeface="Arial"/>
              </a:endParaRPr>
            </a:p>
            <a:p>
              <a:pPr indent="0" lvl="0" marL="0" rtl="0" algn="l">
                <a:spcBef>
                  <a:spcPts val="600"/>
                </a:spcBef>
                <a:spcAft>
                  <a:spcPts val="0"/>
                </a:spcAft>
                <a:buNone/>
              </a:pPr>
              <a:r>
                <a:rPr b="1" lang="en" sz="1018">
                  <a:solidFill>
                    <a:srgbClr val="1B2430"/>
                  </a:solidFill>
                  <a:latin typeface="Arial"/>
                  <a:ea typeface="Arial"/>
                  <a:cs typeface="Arial"/>
                  <a:sym typeface="Arial"/>
                </a:rPr>
                <a:t>Workflow:</a:t>
              </a:r>
              <a:r>
                <a:rPr lang="en" sz="1018">
                  <a:solidFill>
                    <a:srgbClr val="1B2430"/>
                  </a:solidFill>
                  <a:latin typeface="Arial"/>
                  <a:ea typeface="Arial"/>
                  <a:cs typeface="Arial"/>
                  <a:sym typeface="Arial"/>
                </a:rPr>
                <a:t> multimodal MRI → crop and augment → CNN encoder → Transformer bottleneck → CNN decoder → 4-class mask.</a:t>
              </a:r>
              <a:endParaRPr sz="1018">
                <a:solidFill>
                  <a:srgbClr val="1B2430"/>
                </a:solidFill>
                <a:latin typeface="Arial"/>
                <a:ea typeface="Arial"/>
                <a:cs typeface="Arial"/>
                <a:sym typeface="Arial"/>
              </a:endParaRPr>
            </a:p>
            <a:p>
              <a:pPr indent="0" lvl="0" marL="0" rtl="0" algn="l">
                <a:spcBef>
                  <a:spcPts val="600"/>
                </a:spcBef>
                <a:spcAft>
                  <a:spcPts val="0"/>
                </a:spcAft>
                <a:buNone/>
              </a:pPr>
              <a:r>
                <a:rPr lang="en" sz="1018">
                  <a:solidFill>
                    <a:srgbClr val="1B2430"/>
                  </a:solidFill>
                  <a:latin typeface="Arial"/>
                  <a:ea typeface="Arial"/>
                  <a:cs typeface="Arial"/>
                  <a:sym typeface="Arial"/>
                </a:rPr>
                <a:t>Uses softmax Dice loss, Adam, LR 0.0004 (poly decay), weight decay 1e-5, and TTA at inference.</a:t>
              </a:r>
              <a:endParaRPr sz="1018">
                <a:solidFill>
                  <a:srgbClr val="1B2430"/>
                </a:solidFill>
                <a:latin typeface="Arial"/>
                <a:ea typeface="Arial"/>
                <a:cs typeface="Arial"/>
                <a:sym typeface="Arial"/>
              </a:endParaRPr>
            </a:p>
          </p:txBody>
        </p:sp>
      </p:grpSp>
      <p:grpSp>
        <p:nvGrpSpPr>
          <p:cNvPr id="400" name="Google Shape;400;p44"/>
          <p:cNvGrpSpPr/>
          <p:nvPr/>
        </p:nvGrpSpPr>
        <p:grpSpPr>
          <a:xfrm>
            <a:off x="381000" y="2476500"/>
            <a:ext cx="4095900" cy="1666800"/>
            <a:chOff x="381000" y="2476500"/>
            <a:chExt cx="4095900" cy="1666800"/>
          </a:xfrm>
        </p:grpSpPr>
        <p:sp>
          <p:nvSpPr>
            <p:cNvPr id="401" name="Google Shape;401;p44"/>
            <p:cNvSpPr/>
            <p:nvPr/>
          </p:nvSpPr>
          <p:spPr>
            <a:xfrm>
              <a:off x="381000" y="2476500"/>
              <a:ext cx="4095900" cy="1666800"/>
            </a:xfrm>
            <a:prstGeom prst="roundRect">
              <a:avLst>
                <a:gd fmla="val 4571"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02" name="Google Shape;402;p44"/>
            <p:cNvSpPr txBox="1"/>
            <p:nvPr/>
          </p:nvSpPr>
          <p:spPr>
            <a:xfrm>
              <a:off x="381000" y="2476500"/>
              <a:ext cx="4095900" cy="16668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925">
                  <a:solidFill>
                    <a:srgbClr val="0C2240"/>
                  </a:solidFill>
                  <a:latin typeface="Arial"/>
                  <a:ea typeface="Arial"/>
                  <a:cs typeface="Arial"/>
                  <a:sym typeface="Arial"/>
                </a:rPr>
                <a:t>Ablation Logic</a:t>
              </a:r>
              <a:endParaRPr b="1" sz="925">
                <a:solidFill>
                  <a:srgbClr val="0C2240"/>
                </a:solidFill>
                <a:latin typeface="Arial"/>
                <a:ea typeface="Arial"/>
                <a:cs typeface="Arial"/>
                <a:sym typeface="Arial"/>
              </a:endParaRPr>
            </a:p>
            <a:p>
              <a:pPr indent="0" lvl="0" marL="0" rtl="0" algn="l">
                <a:spcBef>
                  <a:spcPts val="600"/>
                </a:spcBef>
                <a:spcAft>
                  <a:spcPts val="0"/>
                </a:spcAft>
                <a:buNone/>
              </a:pPr>
              <a:r>
                <a:rPr b="1" lang="en" sz="1018">
                  <a:solidFill>
                    <a:srgbClr val="1B2430"/>
                  </a:solidFill>
                  <a:latin typeface="Arial"/>
                  <a:ea typeface="Arial"/>
                  <a:cs typeface="Arial"/>
                  <a:sym typeface="Arial"/>
                </a:rPr>
                <a:t>Ablation 1:</a:t>
              </a:r>
              <a:r>
                <a:rPr lang="en" sz="1018">
                  <a:solidFill>
                    <a:srgbClr val="1B2430"/>
                  </a:solidFill>
                  <a:latin typeface="Arial"/>
                  <a:ea typeface="Arial"/>
                  <a:cs typeface="Arial"/>
                  <a:sym typeface="Arial"/>
                </a:rPr>
                <a:t> OS = 8 outperforms OS = 16. Suggests better token resolution helps global modeling.</a:t>
              </a:r>
              <a:endParaRPr sz="1018">
                <a:solidFill>
                  <a:srgbClr val="1B2430"/>
                </a:solidFill>
                <a:latin typeface="Arial"/>
                <a:ea typeface="Arial"/>
                <a:cs typeface="Arial"/>
                <a:sym typeface="Arial"/>
              </a:endParaRPr>
            </a:p>
            <a:p>
              <a:pPr indent="0" lvl="0" marL="0" rtl="0" algn="l">
                <a:spcBef>
                  <a:spcPts val="600"/>
                </a:spcBef>
                <a:spcAft>
                  <a:spcPts val="0"/>
                </a:spcAft>
                <a:buNone/>
              </a:pPr>
              <a:r>
                <a:rPr b="1" lang="en" sz="1018">
                  <a:solidFill>
                    <a:srgbClr val="1B2430"/>
                  </a:solidFill>
                  <a:latin typeface="Arial"/>
                  <a:ea typeface="Arial"/>
                  <a:cs typeface="Arial"/>
                  <a:sym typeface="Arial"/>
                </a:rPr>
                <a:t>Ablation 2:</a:t>
              </a:r>
              <a:r>
                <a:rPr lang="en" sz="1018">
                  <a:solidFill>
                    <a:srgbClr val="1B2430"/>
                  </a:solidFill>
                  <a:latin typeface="Arial"/>
                  <a:ea typeface="Arial"/>
                  <a:cs typeface="Arial"/>
                  <a:sym typeface="Arial"/>
                </a:rPr>
                <a:t> CNN skip connections outperform Transformer skips. Restores spatial detail better.</a:t>
              </a:r>
              <a:endParaRPr sz="1018">
                <a:solidFill>
                  <a:srgbClr val="1B2430"/>
                </a:solidFill>
                <a:latin typeface="Arial"/>
                <a:ea typeface="Arial"/>
                <a:cs typeface="Arial"/>
                <a:sym typeface="Arial"/>
              </a:endParaRPr>
            </a:p>
            <a:p>
              <a:pPr indent="0" lvl="0" marL="0" rtl="0" algn="l">
                <a:spcBef>
                  <a:spcPts val="600"/>
                </a:spcBef>
                <a:spcAft>
                  <a:spcPts val="0"/>
                </a:spcAft>
                <a:buNone/>
              </a:pPr>
              <a:r>
                <a:rPr i="1" lang="en" sz="1018">
                  <a:solidFill>
                    <a:srgbClr val="1B2430"/>
                  </a:solidFill>
                  <a:latin typeface="Arial"/>
                  <a:ea typeface="Arial"/>
                  <a:cs typeface="Arial"/>
                  <a:sym typeface="Arial"/>
                </a:rPr>
                <a:t>Efficiency Note:</a:t>
              </a:r>
              <a:r>
                <a:rPr lang="en" sz="1018">
                  <a:solidFill>
                    <a:srgbClr val="1B2430"/>
                  </a:solidFill>
                  <a:latin typeface="Arial"/>
                  <a:ea typeface="Arial"/>
                  <a:cs typeface="Arial"/>
                  <a:sym typeface="Arial"/>
                </a:rPr>
                <a:t> A lighter TransBTS cuts params/FLOPs substantially with minimal performance drop.</a:t>
              </a:r>
              <a:endParaRPr sz="1018">
                <a:solidFill>
                  <a:srgbClr val="1B2430"/>
                </a:solidFill>
                <a:latin typeface="Arial"/>
                <a:ea typeface="Arial"/>
                <a:cs typeface="Arial"/>
                <a:sym typeface="Arial"/>
              </a:endParaRPr>
            </a:p>
          </p:txBody>
        </p:sp>
      </p:grpSp>
      <p:grpSp>
        <p:nvGrpSpPr>
          <p:cNvPr id="403" name="Google Shape;403;p44"/>
          <p:cNvGrpSpPr/>
          <p:nvPr/>
        </p:nvGrpSpPr>
        <p:grpSpPr>
          <a:xfrm>
            <a:off x="4667250" y="919163"/>
            <a:ext cx="4095900" cy="3224100"/>
            <a:chOff x="4667250" y="919163"/>
            <a:chExt cx="4095900" cy="3224100"/>
          </a:xfrm>
        </p:grpSpPr>
        <p:sp>
          <p:nvSpPr>
            <p:cNvPr id="404" name="Google Shape;404;p44"/>
            <p:cNvSpPr/>
            <p:nvPr/>
          </p:nvSpPr>
          <p:spPr>
            <a:xfrm>
              <a:off x="4667250" y="919163"/>
              <a:ext cx="4095900" cy="3224100"/>
            </a:xfrm>
            <a:prstGeom prst="roundRect">
              <a:avLst>
                <a:gd fmla="val 3545"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405" name="Google Shape;405;p44"/>
            <p:cNvGrpSpPr/>
            <p:nvPr/>
          </p:nvGrpSpPr>
          <p:grpSpPr>
            <a:xfrm>
              <a:off x="4857750" y="1143000"/>
              <a:ext cx="3714900" cy="809700"/>
              <a:chOff x="4857750" y="1143000"/>
              <a:chExt cx="3714900" cy="809700"/>
            </a:xfrm>
          </p:grpSpPr>
          <p:sp>
            <p:nvSpPr>
              <p:cNvPr id="406" name="Google Shape;406;p44"/>
              <p:cNvSpPr/>
              <p:nvPr/>
            </p:nvSpPr>
            <p:spPr>
              <a:xfrm>
                <a:off x="4857750" y="1143000"/>
                <a:ext cx="3714900" cy="809700"/>
              </a:xfrm>
              <a:prstGeom prst="roundRect">
                <a:avLst>
                  <a:gd fmla="val 9411" name="adj"/>
                </a:avLst>
              </a:prstGeom>
              <a:solidFill>
                <a:srgbClr val="DDF4F7"/>
              </a:solidFill>
              <a:ln cap="flat" cmpd="sng" w="12675">
                <a:solidFill>
                  <a:srgbClr val="16A6B6"/>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07" name="Google Shape;407;p44"/>
              <p:cNvSpPr txBox="1"/>
              <p:nvPr/>
            </p:nvSpPr>
            <p:spPr>
              <a:xfrm>
                <a:off x="4857750" y="1143000"/>
                <a:ext cx="3714900" cy="809700"/>
              </a:xfrm>
              <a:prstGeom prst="rect">
                <a:avLst/>
              </a:prstGeom>
              <a:noFill/>
              <a:ln>
                <a:noFill/>
              </a:ln>
            </p:spPr>
            <p:txBody>
              <a:bodyPr anchorCtr="0" anchor="ctr" bIns="0" lIns="190500" spcFirstLastPara="1" rIns="190500" wrap="square" tIns="0">
                <a:noAutofit/>
              </a:bodyPr>
              <a:lstStyle/>
              <a:p>
                <a:pPr indent="0" lvl="0" marL="0" rtl="0" algn="l">
                  <a:spcBef>
                    <a:spcPts val="0"/>
                  </a:spcBef>
                  <a:spcAft>
                    <a:spcPts val="0"/>
                  </a:spcAft>
                  <a:buNone/>
                </a:pPr>
                <a:r>
                  <a:rPr lang="en" sz="900">
                    <a:solidFill>
                      <a:srgbClr val="5E6B7A"/>
                    </a:solidFill>
                    <a:latin typeface="Arial"/>
                    <a:ea typeface="Arial"/>
                    <a:cs typeface="Arial"/>
                    <a:sym typeface="Arial"/>
                  </a:rPr>
                  <a:t>Ablation sweet spot</a:t>
                </a:r>
                <a:endParaRPr sz="900">
                  <a:solidFill>
                    <a:srgbClr val="5E6B7A"/>
                  </a:solidFill>
                  <a:latin typeface="Arial"/>
                  <a:ea typeface="Arial"/>
                  <a:cs typeface="Arial"/>
                  <a:sym typeface="Arial"/>
                </a:endParaRPr>
              </a:p>
              <a:p>
                <a:pPr indent="0" lvl="0" marL="0" rtl="0" algn="l">
                  <a:spcBef>
                    <a:spcPts val="300"/>
                  </a:spcBef>
                  <a:spcAft>
                    <a:spcPts val="0"/>
                  </a:spcAft>
                  <a:buNone/>
                </a:pPr>
                <a:r>
                  <a:rPr b="1" lang="en" sz="2000">
                    <a:solidFill>
                      <a:srgbClr val="16A6B6"/>
                    </a:solidFill>
                    <a:latin typeface="Play"/>
                    <a:ea typeface="Play"/>
                    <a:cs typeface="Play"/>
                    <a:sym typeface="Play"/>
                  </a:rPr>
                  <a:t>L = 4, d = 512</a:t>
                </a:r>
                <a:endParaRPr b="1" sz="2000">
                  <a:solidFill>
                    <a:srgbClr val="16A6B6"/>
                  </a:solidFill>
                  <a:latin typeface="Play"/>
                  <a:ea typeface="Play"/>
                  <a:cs typeface="Play"/>
                  <a:sym typeface="Play"/>
                </a:endParaRPr>
              </a:p>
            </p:txBody>
          </p:sp>
        </p:grpSp>
        <p:grpSp>
          <p:nvGrpSpPr>
            <p:cNvPr id="408" name="Google Shape;408;p44"/>
            <p:cNvGrpSpPr/>
            <p:nvPr/>
          </p:nvGrpSpPr>
          <p:grpSpPr>
            <a:xfrm>
              <a:off x="4857750" y="2143125"/>
              <a:ext cx="3714900" cy="809700"/>
              <a:chOff x="4857750" y="2143125"/>
              <a:chExt cx="3714900" cy="809700"/>
            </a:xfrm>
          </p:grpSpPr>
          <p:sp>
            <p:nvSpPr>
              <p:cNvPr id="409" name="Google Shape;409;p44"/>
              <p:cNvSpPr/>
              <p:nvPr/>
            </p:nvSpPr>
            <p:spPr>
              <a:xfrm>
                <a:off x="4857750" y="2143125"/>
                <a:ext cx="3714900" cy="809700"/>
              </a:xfrm>
              <a:prstGeom prst="roundRect">
                <a:avLst>
                  <a:gd fmla="val 9411" name="adj"/>
                </a:avLst>
              </a:prstGeom>
              <a:solidFill>
                <a:srgbClr val="E4F6EC"/>
              </a:solidFill>
              <a:ln cap="flat" cmpd="sng" w="12675">
                <a:solidFill>
                  <a:srgbClr val="2FBF71"/>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10" name="Google Shape;410;p44"/>
              <p:cNvSpPr txBox="1"/>
              <p:nvPr/>
            </p:nvSpPr>
            <p:spPr>
              <a:xfrm>
                <a:off x="4857750" y="2143125"/>
                <a:ext cx="3714900" cy="809700"/>
              </a:xfrm>
              <a:prstGeom prst="rect">
                <a:avLst/>
              </a:prstGeom>
              <a:noFill/>
              <a:ln>
                <a:noFill/>
              </a:ln>
            </p:spPr>
            <p:txBody>
              <a:bodyPr anchorCtr="0" anchor="ctr" bIns="0" lIns="190500" spcFirstLastPara="1" rIns="190500" wrap="square" tIns="0">
                <a:noAutofit/>
              </a:bodyPr>
              <a:lstStyle/>
              <a:p>
                <a:pPr indent="0" lvl="0" marL="0" rtl="0" algn="l">
                  <a:spcBef>
                    <a:spcPts val="0"/>
                  </a:spcBef>
                  <a:spcAft>
                    <a:spcPts val="0"/>
                  </a:spcAft>
                  <a:buNone/>
                </a:pPr>
                <a:r>
                  <a:rPr lang="en" sz="900">
                    <a:solidFill>
                      <a:srgbClr val="5E6B7A"/>
                    </a:solidFill>
                    <a:latin typeface="Arial"/>
                    <a:ea typeface="Arial"/>
                    <a:cs typeface="Arial"/>
                    <a:sym typeface="Arial"/>
                  </a:rPr>
                  <a:t>Lightweight variant</a:t>
                </a:r>
                <a:endParaRPr sz="900">
                  <a:solidFill>
                    <a:srgbClr val="5E6B7A"/>
                  </a:solidFill>
                  <a:latin typeface="Arial"/>
                  <a:ea typeface="Arial"/>
                  <a:cs typeface="Arial"/>
                  <a:sym typeface="Arial"/>
                </a:endParaRPr>
              </a:p>
              <a:p>
                <a:pPr indent="0" lvl="0" marL="0" rtl="0" algn="l">
                  <a:spcBef>
                    <a:spcPts val="300"/>
                  </a:spcBef>
                  <a:spcAft>
                    <a:spcPts val="0"/>
                  </a:spcAft>
                  <a:buNone/>
                </a:pPr>
                <a:r>
                  <a:rPr b="1" lang="en" sz="2000">
                    <a:solidFill>
                      <a:srgbClr val="2FBF71"/>
                    </a:solidFill>
                    <a:latin typeface="Play"/>
                    <a:ea typeface="Play"/>
                    <a:cs typeface="Play"/>
                    <a:sym typeface="Play"/>
                  </a:rPr>
                  <a:t>15.14M params</a:t>
                </a:r>
                <a:endParaRPr b="1" sz="2000">
                  <a:solidFill>
                    <a:srgbClr val="2FBF71"/>
                  </a:solidFill>
                  <a:latin typeface="Play"/>
                  <a:ea typeface="Play"/>
                  <a:cs typeface="Play"/>
                  <a:sym typeface="Play"/>
                </a:endParaRPr>
              </a:p>
            </p:txBody>
          </p:sp>
        </p:grpSp>
        <p:grpSp>
          <p:nvGrpSpPr>
            <p:cNvPr id="411" name="Google Shape;411;p44"/>
            <p:cNvGrpSpPr/>
            <p:nvPr/>
          </p:nvGrpSpPr>
          <p:grpSpPr>
            <a:xfrm>
              <a:off x="6143625" y="3143250"/>
              <a:ext cx="1143000" cy="808736"/>
              <a:chOff x="0" y="0"/>
              <a:chExt cx="1143000" cy="808736"/>
            </a:xfrm>
          </p:grpSpPr>
          <p:sp>
            <p:nvSpPr>
              <p:cNvPr id="412" name="Google Shape;412;p44"/>
              <p:cNvSpPr/>
              <p:nvPr/>
            </p:nvSpPr>
            <p:spPr>
              <a:xfrm>
                <a:off x="0" y="0"/>
                <a:ext cx="1143000" cy="762000"/>
              </a:xfrm>
              <a:prstGeom prst="roundRect">
                <a:avLst>
                  <a:gd fmla="val 5000" name="adj"/>
                </a:avLst>
              </a:prstGeom>
              <a:solidFill>
                <a:srgbClr val="0C224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13" name="Google Shape;413;p44"/>
              <p:cNvSpPr txBox="1"/>
              <p:nvPr/>
            </p:nvSpPr>
            <p:spPr>
              <a:xfrm>
                <a:off x="0" y="46736"/>
                <a:ext cx="1143000" cy="762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3200">
                    <a:solidFill>
                      <a:srgbClr val="FFFFFF"/>
                    </a:solidFill>
                    <a:latin typeface="Material Icons"/>
                    <a:ea typeface="Material Icons"/>
                    <a:cs typeface="Material Icons"/>
                    <a:sym typeface="Material Icons"/>
                  </a:rPr>
                  <a:t>speed</a:t>
                </a:r>
                <a:endParaRPr sz="3200">
                  <a:solidFill>
                    <a:srgbClr val="FFFFFF"/>
                  </a:solidFill>
                  <a:latin typeface="Material Icons"/>
                  <a:ea typeface="Material Icons"/>
                  <a:cs typeface="Material Icons"/>
                  <a:sym typeface="Material Icons"/>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8" name="Shape 418"/>
        <p:cNvGrpSpPr/>
        <p:nvPr/>
      </p:nvGrpSpPr>
      <p:grpSpPr>
        <a:xfrm>
          <a:off x="0" y="0"/>
          <a:ext cx="0" cy="0"/>
          <a:chOff x="0" y="0"/>
          <a:chExt cx="0" cy="0"/>
        </a:xfrm>
      </p:grpSpPr>
      <p:sp>
        <p:nvSpPr>
          <p:cNvPr id="419" name="Google Shape;419;p45"/>
          <p:cNvSpPr/>
          <p:nvPr/>
        </p:nvSpPr>
        <p:spPr>
          <a:xfrm>
            <a:off x="0" y="0"/>
            <a:ext cx="9144000" cy="150900"/>
          </a:xfrm>
          <a:prstGeom prst="rect">
            <a:avLst/>
          </a:prstGeom>
          <a:solidFill>
            <a:srgbClr val="0C2240"/>
          </a:solidFill>
          <a:ln cap="flat" cmpd="sng">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20" name="Google Shape;420;p45"/>
          <p:cNvSpPr/>
          <p:nvPr/>
        </p:nvSpPr>
        <p:spPr>
          <a:xfrm>
            <a:off x="377200" y="24003"/>
            <a:ext cx="2880300" cy="822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700">
                <a:solidFill>
                  <a:srgbClr val="FFFFFF"/>
                </a:solidFill>
                <a:latin typeface="Arial"/>
                <a:ea typeface="Arial"/>
                <a:cs typeface="Arial"/>
                <a:sym typeface="Arial"/>
              </a:rPr>
              <a:t>PAPER 3 | TRANSBTS</a:t>
            </a:r>
            <a:endParaRPr b="1" sz="700">
              <a:solidFill>
                <a:srgbClr val="FFFFFF"/>
              </a:solidFill>
              <a:latin typeface="Arial"/>
              <a:ea typeface="Arial"/>
              <a:cs typeface="Arial"/>
              <a:sym typeface="Arial"/>
            </a:endParaRPr>
          </a:p>
        </p:txBody>
      </p:sp>
      <p:sp>
        <p:nvSpPr>
          <p:cNvPr id="421" name="Google Shape;421;p45"/>
          <p:cNvSpPr/>
          <p:nvPr/>
        </p:nvSpPr>
        <p:spPr>
          <a:xfrm>
            <a:off x="8595360" y="13716"/>
            <a:ext cx="137100" cy="96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r">
              <a:spcBef>
                <a:spcPts val="0"/>
              </a:spcBef>
              <a:spcAft>
                <a:spcPts val="0"/>
              </a:spcAft>
              <a:buNone/>
            </a:pPr>
            <a:r>
              <a:rPr b="0" lang="en" sz="595">
                <a:solidFill>
                  <a:srgbClr val="FFFFFF"/>
                </a:solidFill>
                <a:latin typeface="Arial"/>
                <a:ea typeface="Arial"/>
                <a:cs typeface="Arial"/>
                <a:sym typeface="Arial"/>
              </a:rPr>
              <a:t>7</a:t>
            </a:r>
            <a:endParaRPr b="0" sz="595">
              <a:solidFill>
                <a:srgbClr val="FFFFFF"/>
              </a:solidFill>
              <a:latin typeface="Arial"/>
              <a:ea typeface="Arial"/>
              <a:cs typeface="Arial"/>
              <a:sym typeface="Arial"/>
            </a:endParaRPr>
          </a:p>
        </p:txBody>
      </p:sp>
      <p:sp>
        <p:nvSpPr>
          <p:cNvPr id="422" name="Google Shape;422;p45"/>
          <p:cNvSpPr/>
          <p:nvPr/>
        </p:nvSpPr>
        <p:spPr>
          <a:xfrm>
            <a:off x="377200" y="260604"/>
            <a:ext cx="8092800" cy="2196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1800">
                <a:solidFill>
                  <a:srgbClr val="0C2240"/>
                </a:solidFill>
                <a:latin typeface="Play"/>
                <a:ea typeface="Play"/>
                <a:cs typeface="Play"/>
                <a:sym typeface="Play"/>
              </a:rPr>
              <a:t>TransBTS | </a:t>
            </a:r>
            <a:r>
              <a:rPr b="1" lang="en" sz="1800">
                <a:solidFill>
                  <a:srgbClr val="0C2240"/>
                </a:solidFill>
                <a:latin typeface="Play"/>
                <a:ea typeface="Play"/>
                <a:cs typeface="Play"/>
                <a:sym typeface="Play"/>
              </a:rPr>
              <a:t>R</a:t>
            </a:r>
            <a:r>
              <a:rPr b="1" lang="en" sz="1800">
                <a:solidFill>
                  <a:srgbClr val="0C2240"/>
                </a:solidFill>
                <a:latin typeface="Play"/>
                <a:ea typeface="Play"/>
                <a:cs typeface="Play"/>
                <a:sym typeface="Play"/>
              </a:rPr>
              <a:t>esults, </a:t>
            </a:r>
            <a:r>
              <a:rPr b="1" lang="en" sz="1800">
                <a:solidFill>
                  <a:srgbClr val="0C2240"/>
                </a:solidFill>
                <a:latin typeface="Play"/>
                <a:ea typeface="Play"/>
                <a:cs typeface="Play"/>
                <a:sym typeface="Play"/>
              </a:rPr>
              <a:t>S</a:t>
            </a:r>
            <a:r>
              <a:rPr b="1" lang="en" sz="1800">
                <a:solidFill>
                  <a:srgbClr val="0C2240"/>
                </a:solidFill>
                <a:latin typeface="Play"/>
                <a:ea typeface="Play"/>
                <a:cs typeface="Play"/>
                <a:sym typeface="Play"/>
              </a:rPr>
              <a:t>trengths, and </a:t>
            </a:r>
            <a:r>
              <a:rPr b="1" lang="en" sz="1800">
                <a:solidFill>
                  <a:srgbClr val="0C2240"/>
                </a:solidFill>
                <a:latin typeface="Play"/>
                <a:ea typeface="Play"/>
                <a:cs typeface="Play"/>
                <a:sym typeface="Play"/>
              </a:rPr>
              <a:t>L</a:t>
            </a:r>
            <a:r>
              <a:rPr b="1" lang="en" sz="1800">
                <a:solidFill>
                  <a:srgbClr val="0C2240"/>
                </a:solidFill>
                <a:latin typeface="Play"/>
                <a:ea typeface="Play"/>
                <a:cs typeface="Play"/>
                <a:sym typeface="Play"/>
              </a:rPr>
              <a:t>imits</a:t>
            </a:r>
            <a:endParaRPr b="1" sz="1800">
              <a:solidFill>
                <a:srgbClr val="0C2240"/>
              </a:solidFill>
              <a:latin typeface="Play"/>
              <a:ea typeface="Play"/>
              <a:cs typeface="Play"/>
              <a:sym typeface="Play"/>
            </a:endParaRPr>
          </a:p>
        </p:txBody>
      </p:sp>
      <p:sp>
        <p:nvSpPr>
          <p:cNvPr id="423" name="Google Shape;423;p45"/>
          <p:cNvSpPr/>
          <p:nvPr/>
        </p:nvSpPr>
        <p:spPr>
          <a:xfrm>
            <a:off x="37720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4" name="Google Shape;424;p45"/>
          <p:cNvSpPr/>
          <p:nvPr/>
        </p:nvSpPr>
        <p:spPr>
          <a:xfrm>
            <a:off x="411491"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Problem &amp; gap</a:t>
            </a:r>
            <a:endParaRPr b="0" i="0" sz="700" u="none" cap="none" strike="noStrike">
              <a:solidFill>
                <a:schemeClr val="dk1"/>
              </a:solidFill>
              <a:latin typeface="Arial"/>
              <a:ea typeface="Arial"/>
              <a:cs typeface="Arial"/>
              <a:sym typeface="Arial"/>
            </a:endParaRPr>
          </a:p>
        </p:txBody>
      </p:sp>
      <p:sp>
        <p:nvSpPr>
          <p:cNvPr id="425" name="Google Shape;425;p45"/>
          <p:cNvSpPr/>
          <p:nvPr/>
        </p:nvSpPr>
        <p:spPr>
          <a:xfrm>
            <a:off x="1831135"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6" name="Google Shape;426;p45"/>
          <p:cNvSpPr/>
          <p:nvPr/>
        </p:nvSpPr>
        <p:spPr>
          <a:xfrm>
            <a:off x="1865426"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Method</a:t>
            </a:r>
            <a:endParaRPr b="0" i="0" sz="700" u="none" cap="none" strike="noStrike">
              <a:solidFill>
                <a:schemeClr val="dk1"/>
              </a:solidFill>
              <a:latin typeface="Arial"/>
              <a:ea typeface="Arial"/>
              <a:cs typeface="Arial"/>
              <a:sym typeface="Arial"/>
            </a:endParaRPr>
          </a:p>
        </p:txBody>
      </p:sp>
      <p:sp>
        <p:nvSpPr>
          <p:cNvPr id="427" name="Google Shape;427;p45"/>
          <p:cNvSpPr/>
          <p:nvPr/>
        </p:nvSpPr>
        <p:spPr>
          <a:xfrm>
            <a:off x="328507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8" name="Google Shape;428;p45"/>
          <p:cNvSpPr/>
          <p:nvPr/>
        </p:nvSpPr>
        <p:spPr>
          <a:xfrm>
            <a:off x="3319360"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Workflow</a:t>
            </a:r>
            <a:endParaRPr b="0" i="0" sz="700" u="none" cap="none" strike="noStrike">
              <a:solidFill>
                <a:schemeClr val="dk1"/>
              </a:solidFill>
              <a:latin typeface="Arial"/>
              <a:ea typeface="Arial"/>
              <a:cs typeface="Arial"/>
              <a:sym typeface="Arial"/>
            </a:endParaRPr>
          </a:p>
        </p:txBody>
      </p:sp>
      <p:sp>
        <p:nvSpPr>
          <p:cNvPr id="429" name="Google Shape;429;p45"/>
          <p:cNvSpPr/>
          <p:nvPr/>
        </p:nvSpPr>
        <p:spPr>
          <a:xfrm>
            <a:off x="4739004" y="541782"/>
            <a:ext cx="1399200" cy="192000"/>
          </a:xfrm>
          <a:prstGeom prst="roundRect">
            <a:avLst>
              <a:gd fmla="val 17857" name="adj"/>
            </a:avLst>
          </a:prstGeom>
          <a:solidFill>
            <a:srgbClr val="DDF4F7"/>
          </a:solidFill>
          <a:ln cap="flat" cmpd="sng" w="12700">
            <a:solidFill>
              <a:srgbClr val="DDF4F7"/>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0" name="Google Shape;430;p45"/>
          <p:cNvSpPr/>
          <p:nvPr/>
        </p:nvSpPr>
        <p:spPr>
          <a:xfrm>
            <a:off x="4773295"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C2240"/>
              </a:buClr>
              <a:buSzPts val="700"/>
              <a:buFont typeface="Arial"/>
              <a:buNone/>
            </a:pPr>
            <a:r>
              <a:rPr b="1" i="0" lang="en" sz="700" u="none" cap="none" strike="noStrike">
                <a:solidFill>
                  <a:srgbClr val="0C2240"/>
                </a:solidFill>
                <a:latin typeface="Arial"/>
                <a:ea typeface="Arial"/>
                <a:cs typeface="Arial"/>
                <a:sym typeface="Arial"/>
              </a:rPr>
              <a:t>Results &amp; critique</a:t>
            </a:r>
            <a:endParaRPr b="0" i="0" sz="700" u="none" cap="none" strike="noStrike">
              <a:solidFill>
                <a:schemeClr val="dk1"/>
              </a:solidFill>
              <a:latin typeface="Arial"/>
              <a:ea typeface="Arial"/>
              <a:cs typeface="Arial"/>
              <a:sym typeface="Arial"/>
            </a:endParaRPr>
          </a:p>
        </p:txBody>
      </p:sp>
      <p:grpSp>
        <p:nvGrpSpPr>
          <p:cNvPr id="431" name="Google Shape;431;p45"/>
          <p:cNvGrpSpPr/>
          <p:nvPr/>
        </p:nvGrpSpPr>
        <p:grpSpPr>
          <a:xfrm>
            <a:off x="377190" y="919163"/>
            <a:ext cx="4147200" cy="2871788"/>
            <a:chOff x="377190" y="919163"/>
            <a:chExt cx="4147200" cy="2871788"/>
          </a:xfrm>
        </p:grpSpPr>
        <p:sp>
          <p:nvSpPr>
            <p:cNvPr id="432" name="Google Shape;432;p45"/>
            <p:cNvSpPr/>
            <p:nvPr/>
          </p:nvSpPr>
          <p:spPr>
            <a:xfrm>
              <a:off x="377190" y="919163"/>
              <a:ext cx="4147200" cy="1143000"/>
            </a:xfrm>
            <a:prstGeom prst="roundRect">
              <a:avLst>
                <a:gd fmla="val 6666"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33" name="Google Shape;433;p45"/>
            <p:cNvSpPr txBox="1"/>
            <p:nvPr/>
          </p:nvSpPr>
          <p:spPr>
            <a:xfrm>
              <a:off x="377190" y="919163"/>
              <a:ext cx="4147200" cy="1143000"/>
            </a:xfrm>
            <a:prstGeom prst="rect">
              <a:avLst/>
            </a:prstGeom>
            <a:noFill/>
            <a:ln>
              <a:noFill/>
            </a:ln>
          </p:spPr>
          <p:txBody>
            <a:bodyPr anchorCtr="0" anchor="ctr" bIns="142875" lIns="142875" spcFirstLastPara="1" rIns="142875" wrap="square" tIns="142875">
              <a:noAutofit/>
            </a:bodyPr>
            <a:lstStyle/>
            <a:p>
              <a:pPr indent="0" lvl="0" marL="0" rtl="0" algn="l">
                <a:spcBef>
                  <a:spcPts val="0"/>
                </a:spcBef>
                <a:spcAft>
                  <a:spcPts val="0"/>
                </a:spcAft>
                <a:buNone/>
              </a:pPr>
              <a:r>
                <a:rPr b="1" lang="en" sz="1000">
                  <a:solidFill>
                    <a:srgbClr val="0C2240"/>
                  </a:solidFill>
                  <a:latin typeface="Arial"/>
                  <a:ea typeface="Arial"/>
                  <a:cs typeface="Arial"/>
                  <a:sym typeface="Arial"/>
                </a:rPr>
                <a:t>Performance Benchmarks (with TTA)</a:t>
              </a:r>
              <a:endParaRPr sz="1000">
                <a:solidFill>
                  <a:srgbClr val="1B2430"/>
                </a:solidFill>
                <a:latin typeface="Arial"/>
                <a:ea typeface="Arial"/>
                <a:cs typeface="Arial"/>
                <a:sym typeface="Arial"/>
              </a:endParaRPr>
            </a:p>
            <a:p>
              <a:pPr indent="0" lvl="0" marL="0" rtl="0" algn="l">
                <a:spcBef>
                  <a:spcPts val="600"/>
                </a:spcBef>
                <a:spcAft>
                  <a:spcPts val="0"/>
                </a:spcAft>
                <a:buNone/>
              </a:pPr>
              <a:r>
                <a:rPr lang="en" sz="1000">
                  <a:solidFill>
                    <a:srgbClr val="1B2430"/>
                  </a:solidFill>
                  <a:latin typeface="Arial"/>
                  <a:ea typeface="Arial"/>
                  <a:cs typeface="Arial"/>
                  <a:sym typeface="Arial"/>
                </a:rPr>
                <a:t>• </a:t>
              </a:r>
              <a:r>
                <a:rPr b="1" lang="en" sz="1000">
                  <a:solidFill>
                    <a:srgbClr val="1B2430"/>
                  </a:solidFill>
                  <a:latin typeface="Arial"/>
                  <a:ea typeface="Arial"/>
                  <a:cs typeface="Arial"/>
                  <a:sym typeface="Arial"/>
                </a:rPr>
                <a:t>BraTS 2019:</a:t>
              </a:r>
              <a:r>
                <a:rPr lang="en" sz="1000">
                  <a:solidFill>
                    <a:srgbClr val="1B2430"/>
                  </a:solidFill>
                  <a:latin typeface="Arial"/>
                  <a:ea typeface="Arial"/>
                  <a:cs typeface="Arial"/>
                  <a:sym typeface="Arial"/>
                </a:rPr>
                <a:t> Dice ET/WT/TC = 78.93 / 90.00 / 81.94</a:t>
              </a:r>
              <a:endParaRPr sz="1000">
                <a:solidFill>
                  <a:srgbClr val="1B2430"/>
                </a:solidFill>
                <a:latin typeface="Arial"/>
                <a:ea typeface="Arial"/>
                <a:cs typeface="Arial"/>
                <a:sym typeface="Arial"/>
              </a:endParaRPr>
            </a:p>
            <a:p>
              <a:pPr indent="0" lvl="0" marL="0" rtl="0" algn="l">
                <a:spcBef>
                  <a:spcPts val="300"/>
                </a:spcBef>
                <a:spcAft>
                  <a:spcPts val="0"/>
                </a:spcAft>
                <a:buNone/>
              </a:pPr>
              <a:r>
                <a:rPr lang="en" sz="1000">
                  <a:solidFill>
                    <a:srgbClr val="1B2430"/>
                  </a:solidFill>
                  <a:latin typeface="Arial"/>
                  <a:ea typeface="Arial"/>
                  <a:cs typeface="Arial"/>
                  <a:sym typeface="Arial"/>
                </a:rPr>
                <a:t>• </a:t>
              </a:r>
              <a:r>
                <a:rPr b="1" lang="en" sz="1000">
                  <a:solidFill>
                    <a:srgbClr val="1B2430"/>
                  </a:solidFill>
                  <a:latin typeface="Arial"/>
                  <a:ea typeface="Arial"/>
                  <a:cs typeface="Arial"/>
                  <a:sym typeface="Arial"/>
                </a:rPr>
                <a:t>BraTS 2020:</a:t>
              </a:r>
              <a:r>
                <a:rPr lang="en" sz="1000">
                  <a:solidFill>
                    <a:srgbClr val="1B2430"/>
                  </a:solidFill>
                  <a:latin typeface="Arial"/>
                  <a:ea typeface="Arial"/>
                  <a:cs typeface="Arial"/>
                  <a:sym typeface="Arial"/>
                </a:rPr>
                <a:t> Dice = 78.73 / 90.09 / 81.73; HD95 significantly better than 3D CNN baselines.</a:t>
              </a:r>
              <a:endParaRPr sz="1000">
                <a:solidFill>
                  <a:srgbClr val="1B2430"/>
                </a:solidFill>
                <a:latin typeface="Arial"/>
                <a:ea typeface="Arial"/>
                <a:cs typeface="Arial"/>
                <a:sym typeface="Arial"/>
              </a:endParaRPr>
            </a:p>
          </p:txBody>
        </p:sp>
        <p:grpSp>
          <p:nvGrpSpPr>
            <p:cNvPr id="434" name="Google Shape;434;p45"/>
            <p:cNvGrpSpPr/>
            <p:nvPr/>
          </p:nvGrpSpPr>
          <p:grpSpPr>
            <a:xfrm>
              <a:off x="377190" y="2190750"/>
              <a:ext cx="4147200" cy="1600200"/>
              <a:chOff x="0" y="0"/>
              <a:chExt cx="4147200" cy="1600200"/>
            </a:xfrm>
          </p:grpSpPr>
          <p:sp>
            <p:nvSpPr>
              <p:cNvPr id="435" name="Google Shape;435;p45"/>
              <p:cNvSpPr/>
              <p:nvPr/>
            </p:nvSpPr>
            <p:spPr>
              <a:xfrm>
                <a:off x="0" y="0"/>
                <a:ext cx="4147200" cy="1600200"/>
              </a:xfrm>
              <a:prstGeom prst="roundRect">
                <a:avLst>
                  <a:gd fmla="val 4761"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36" name="Google Shape;436;p45"/>
              <p:cNvSpPr txBox="1"/>
              <p:nvPr/>
            </p:nvSpPr>
            <p:spPr>
              <a:xfrm>
                <a:off x="0" y="0"/>
                <a:ext cx="4147200" cy="16002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1050">
                    <a:solidFill>
                      <a:srgbClr val="2FBF71"/>
                    </a:solidFill>
                    <a:latin typeface="Arial"/>
                    <a:ea typeface="Arial"/>
                    <a:cs typeface="Arial"/>
                    <a:sym typeface="Arial"/>
                  </a:rPr>
                  <a:t>Strengths:</a:t>
                </a:r>
                <a:r>
                  <a:rPr lang="en" sz="1050">
                    <a:solidFill>
                      <a:srgbClr val="1B2430"/>
                    </a:solidFill>
                    <a:latin typeface="Arial"/>
                    <a:ea typeface="Arial"/>
                    <a:cs typeface="Arial"/>
                    <a:sym typeface="Arial"/>
                  </a:rPr>
                  <a:t> Clear architecture hypothesis supported by extensive ablations and qualitative masks.</a:t>
                </a:r>
                <a:endParaRPr sz="1050">
                  <a:solidFill>
                    <a:srgbClr val="1B2430"/>
                  </a:solidFill>
                  <a:latin typeface="Arial"/>
                  <a:ea typeface="Arial"/>
                  <a:cs typeface="Arial"/>
                  <a:sym typeface="Arial"/>
                </a:endParaRPr>
              </a:p>
              <a:p>
                <a:pPr indent="0" lvl="0" marL="0" rtl="0" algn="l">
                  <a:spcBef>
                    <a:spcPts val="900"/>
                  </a:spcBef>
                  <a:spcAft>
                    <a:spcPts val="0"/>
                  </a:spcAft>
                  <a:buNone/>
                </a:pPr>
                <a:r>
                  <a:rPr b="1" lang="en" sz="1050">
                    <a:solidFill>
                      <a:srgbClr val="E53E3E"/>
                    </a:solidFill>
                    <a:latin typeface="Arial"/>
                    <a:ea typeface="Arial"/>
                    <a:cs typeface="Arial"/>
                    <a:sym typeface="Arial"/>
                  </a:rPr>
                  <a:t>Limitations:</a:t>
                </a:r>
                <a:r>
                  <a:rPr lang="en" sz="1050">
                    <a:solidFill>
                      <a:srgbClr val="1B2430"/>
                    </a:solidFill>
                    <a:latin typeface="Arial"/>
                    <a:ea typeface="Arial"/>
                    <a:cs typeface="Arial"/>
                    <a:sym typeface="Arial"/>
                  </a:rPr>
                  <a:t> High training cost; memory-constrained attention; lack of external generalization testing.</a:t>
                </a:r>
                <a:endParaRPr sz="1050">
                  <a:solidFill>
                    <a:srgbClr val="1B2430"/>
                  </a:solidFill>
                  <a:latin typeface="Arial"/>
                  <a:ea typeface="Arial"/>
                  <a:cs typeface="Arial"/>
                  <a:sym typeface="Arial"/>
                </a:endParaRPr>
              </a:p>
              <a:p>
                <a:pPr indent="0" lvl="0" marL="0" rtl="0" algn="l">
                  <a:spcBef>
                    <a:spcPts val="900"/>
                  </a:spcBef>
                  <a:spcAft>
                    <a:spcPts val="0"/>
                  </a:spcAft>
                  <a:buNone/>
                </a:pPr>
                <a:r>
                  <a:rPr b="1" lang="en" sz="1050">
                    <a:solidFill>
                      <a:srgbClr val="16A6B6"/>
                    </a:solidFill>
                    <a:latin typeface="Arial"/>
                    <a:ea typeface="Arial"/>
                    <a:cs typeface="Arial"/>
                    <a:sym typeface="Arial"/>
                  </a:rPr>
                  <a:t>Discussion Value:</a:t>
                </a:r>
                <a:r>
                  <a:rPr lang="en" sz="1050">
                    <a:solidFill>
                      <a:srgbClr val="1B2430"/>
                    </a:solidFill>
                    <a:latin typeface="Arial"/>
                    <a:ea typeface="Arial"/>
                    <a:cs typeface="Arial"/>
                    <a:sym typeface="Arial"/>
                  </a:rPr>
                  <a:t> Key paper for debating global context vs. computational complexity trade-offs.</a:t>
                </a:r>
                <a:endParaRPr sz="1050">
                  <a:solidFill>
                    <a:srgbClr val="1B2430"/>
                  </a:solidFill>
                  <a:latin typeface="Arial"/>
                  <a:ea typeface="Arial"/>
                  <a:cs typeface="Arial"/>
                  <a:sym typeface="Arial"/>
                </a:endParaRPr>
              </a:p>
            </p:txBody>
          </p:sp>
        </p:grpSp>
      </p:grpSp>
      <p:sp>
        <p:nvSpPr>
          <p:cNvPr id="437" name="Google Shape;437;p45"/>
          <p:cNvSpPr/>
          <p:nvPr/>
        </p:nvSpPr>
        <p:spPr>
          <a:xfrm>
            <a:off x="4682395" y="918972"/>
            <a:ext cx="4080600" cy="3619500"/>
          </a:xfrm>
          <a:prstGeom prst="roundRect">
            <a:avLst>
              <a:gd fmla="val 3157" name="adj"/>
            </a:avLst>
          </a:prstGeom>
          <a:solidFill>
            <a:srgbClr val="FFFFFF"/>
          </a:solidFill>
          <a:ln cap="flat" cmpd="sng" w="14300">
            <a:solidFill>
              <a:srgbClr val="D7DCE2"/>
            </a:solidFill>
            <a:prstDash val="solid"/>
            <a:round/>
            <a:headEnd len="sm" w="sm" type="none"/>
            <a:tailEnd len="sm" w="sm" type="none"/>
          </a:ln>
          <a:effectLst>
            <a:outerShdw blurRad="25400" rotWithShape="0" algn="bl" dir="2700000" dist="12700">
              <a:srgbClr val="000000">
                <a:alpha val="18040"/>
              </a:srgbClr>
            </a:outerShdw>
          </a:effectLst>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438" name="Google Shape;438;p45"/>
          <p:cNvPicPr preferRelativeResize="0"/>
          <p:nvPr/>
        </p:nvPicPr>
        <p:blipFill rotWithShape="1">
          <a:blip r:embed="rId4">
            <a:alphaModFix/>
          </a:blip>
          <a:srcRect b="7313" l="0" r="0" t="0"/>
          <a:stretch/>
        </p:blipFill>
        <p:spPr>
          <a:xfrm>
            <a:off x="4847250" y="990375"/>
            <a:ext cx="3750900" cy="3476700"/>
          </a:xfrm>
          <a:prstGeom prst="roundRect">
            <a:avLst>
              <a:gd fmla="val 2191" name="adj"/>
            </a:avLst>
          </a:prstGeom>
          <a:noFill/>
          <a:ln>
            <a:noFill/>
          </a:ln>
        </p:spPr>
      </p:pic>
      <p:sp>
        <p:nvSpPr>
          <p:cNvPr id="439" name="Google Shape;439;p45"/>
          <p:cNvSpPr/>
          <p:nvPr/>
        </p:nvSpPr>
        <p:spPr>
          <a:xfrm>
            <a:off x="4766405" y="3991356"/>
            <a:ext cx="1748700" cy="493800"/>
          </a:xfrm>
          <a:prstGeom prst="roundRect">
            <a:avLst>
              <a:gd fmla="val 11573" name="adj"/>
            </a:avLst>
          </a:prstGeom>
          <a:solidFill>
            <a:srgbClr val="EEEAFE"/>
          </a:solidFill>
          <a:ln cap="flat" cmpd="sng" w="9525">
            <a:solidFill>
              <a:srgbClr val="8E7CF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40" name="Google Shape;440;p45"/>
          <p:cNvSpPr/>
          <p:nvPr/>
        </p:nvSpPr>
        <p:spPr>
          <a:xfrm>
            <a:off x="4848701" y="4053078"/>
            <a:ext cx="1584300" cy="1098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0" lang="en" sz="680">
                <a:solidFill>
                  <a:srgbClr val="5E6B7A"/>
                </a:solidFill>
                <a:latin typeface="Arial"/>
                <a:ea typeface="Arial"/>
                <a:cs typeface="Arial"/>
                <a:sym typeface="Arial"/>
              </a:rPr>
              <a:t>Key result</a:t>
            </a:r>
            <a:endParaRPr b="0" sz="680">
              <a:solidFill>
                <a:srgbClr val="5E6B7A"/>
              </a:solidFill>
              <a:latin typeface="Arial"/>
              <a:ea typeface="Arial"/>
              <a:cs typeface="Arial"/>
              <a:sym typeface="Arial"/>
            </a:endParaRPr>
          </a:p>
        </p:txBody>
      </p:sp>
      <p:sp>
        <p:nvSpPr>
          <p:cNvPr id="441" name="Google Shape;441;p45"/>
          <p:cNvSpPr/>
          <p:nvPr/>
        </p:nvSpPr>
        <p:spPr>
          <a:xfrm>
            <a:off x="4848701" y="4197096"/>
            <a:ext cx="1584300" cy="150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978">
                <a:solidFill>
                  <a:srgbClr val="8E7CF2"/>
                </a:solidFill>
                <a:latin typeface="Play"/>
                <a:ea typeface="Play"/>
                <a:cs typeface="Play"/>
                <a:sym typeface="Play"/>
              </a:rPr>
              <a:t>ET gain over 3D U-Net</a:t>
            </a:r>
            <a:endParaRPr b="1" sz="978">
              <a:solidFill>
                <a:srgbClr val="8E7CF2"/>
              </a:solidFill>
              <a:latin typeface="Play"/>
              <a:ea typeface="Play"/>
              <a:cs typeface="Play"/>
              <a:sym typeface="Play"/>
            </a:endParaRPr>
          </a:p>
        </p:txBody>
      </p:sp>
      <p:sp>
        <p:nvSpPr>
          <p:cNvPr id="442" name="Google Shape;442;p45"/>
          <p:cNvSpPr/>
          <p:nvPr/>
        </p:nvSpPr>
        <p:spPr>
          <a:xfrm>
            <a:off x="6863429" y="3991356"/>
            <a:ext cx="1865400" cy="493800"/>
          </a:xfrm>
          <a:prstGeom prst="roundRect">
            <a:avLst>
              <a:gd fmla="val 11573" name="adj"/>
            </a:avLst>
          </a:prstGeom>
          <a:solidFill>
            <a:srgbClr val="DDF4F7"/>
          </a:solidFill>
          <a:ln cap="flat" cmpd="sng" w="9525">
            <a:solidFill>
              <a:srgbClr val="16A6B6"/>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43" name="Google Shape;443;p45"/>
          <p:cNvSpPr/>
          <p:nvPr/>
        </p:nvSpPr>
        <p:spPr>
          <a:xfrm>
            <a:off x="6945725" y="4053078"/>
            <a:ext cx="1700700" cy="1098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0" lang="en" sz="680">
                <a:solidFill>
                  <a:srgbClr val="5E6B7A"/>
                </a:solidFill>
                <a:latin typeface="Arial"/>
                <a:ea typeface="Arial"/>
                <a:cs typeface="Arial"/>
                <a:sym typeface="Arial"/>
              </a:rPr>
              <a:t>BraTS 2020 val</a:t>
            </a:r>
            <a:endParaRPr b="0" sz="680">
              <a:solidFill>
                <a:srgbClr val="5E6B7A"/>
              </a:solidFill>
              <a:latin typeface="Arial"/>
              <a:ea typeface="Arial"/>
              <a:cs typeface="Arial"/>
              <a:sym typeface="Arial"/>
            </a:endParaRPr>
          </a:p>
        </p:txBody>
      </p:sp>
      <p:sp>
        <p:nvSpPr>
          <p:cNvPr id="444" name="Google Shape;444;p45"/>
          <p:cNvSpPr/>
          <p:nvPr/>
        </p:nvSpPr>
        <p:spPr>
          <a:xfrm>
            <a:off x="6945725" y="4197096"/>
            <a:ext cx="1700700" cy="150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978">
                <a:solidFill>
                  <a:srgbClr val="16A6B6"/>
                </a:solidFill>
                <a:latin typeface="Play"/>
                <a:ea typeface="Play"/>
                <a:cs typeface="Play"/>
                <a:sym typeface="Play"/>
              </a:rPr>
              <a:t>+9.97 ET Dice points</a:t>
            </a:r>
            <a:endParaRPr b="1" sz="978">
              <a:solidFill>
                <a:srgbClr val="16A6B6"/>
              </a:solidFill>
              <a:latin typeface="Play"/>
              <a:ea typeface="Play"/>
              <a:cs typeface="Play"/>
              <a:sym typeface="Play"/>
            </a:endParaRPr>
          </a:p>
        </p:txBody>
      </p:sp>
      <p:sp>
        <p:nvSpPr>
          <p:cNvPr id="445" name="Google Shape;445;p45"/>
          <p:cNvSpPr/>
          <p:nvPr/>
        </p:nvSpPr>
        <p:spPr>
          <a:xfrm>
            <a:off x="377190" y="3991356"/>
            <a:ext cx="4147200" cy="493500"/>
          </a:xfrm>
          <a:prstGeom prst="roundRect">
            <a:avLst>
              <a:gd fmla="val 11583" name="adj"/>
            </a:avLst>
          </a:prstGeom>
          <a:solidFill>
            <a:srgbClr val="EEF1F4"/>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46" name="Google Shape;446;p45"/>
          <p:cNvSpPr txBox="1"/>
          <p:nvPr/>
        </p:nvSpPr>
        <p:spPr>
          <a:xfrm>
            <a:off x="472440" y="3991356"/>
            <a:ext cx="3956700" cy="493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900">
                <a:solidFill>
                  <a:srgbClr val="0C2240"/>
                </a:solidFill>
                <a:latin typeface="Arial"/>
                <a:ea typeface="Arial"/>
                <a:cs typeface="Arial"/>
                <a:sym typeface="Arial"/>
              </a:rPr>
              <a:t>Superior performance on all regions (ET/WT/TC) compared to baseline 3D CNNs</a:t>
            </a:r>
            <a:endParaRPr b="1" sz="900">
              <a:solidFill>
                <a:srgbClr val="0C224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6"/>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3" name="Google Shape;453;p46"/>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700"/>
              <a:buFont typeface="Arial"/>
              <a:buNone/>
            </a:pPr>
            <a:r>
              <a:rPr b="1" i="0" lang="en" sz="700" u="none" cap="none" strike="noStrike">
                <a:solidFill>
                  <a:srgbClr val="FFFFFF"/>
                </a:solidFill>
                <a:latin typeface="Arial"/>
                <a:ea typeface="Arial"/>
                <a:cs typeface="Arial"/>
                <a:sym typeface="Arial"/>
              </a:rPr>
              <a:t>PAPER </a:t>
            </a:r>
            <a:r>
              <a:rPr b="1" lang="en" sz="700">
                <a:solidFill>
                  <a:srgbClr val="FFFFFF"/>
                </a:solidFill>
              </a:rPr>
              <a:t>4</a:t>
            </a:r>
            <a:r>
              <a:rPr b="1" i="0" lang="en" sz="700" u="none" cap="none" strike="noStrike">
                <a:solidFill>
                  <a:srgbClr val="FFFFFF"/>
                </a:solidFill>
                <a:latin typeface="Arial"/>
                <a:ea typeface="Arial"/>
                <a:cs typeface="Arial"/>
                <a:sym typeface="Arial"/>
              </a:rPr>
              <a:t> | NNU-NET</a:t>
            </a:r>
            <a:endParaRPr b="0" i="0" sz="700" u="none" cap="none" strike="noStrike">
              <a:solidFill>
                <a:schemeClr val="dk1"/>
              </a:solidFill>
              <a:latin typeface="Arial"/>
              <a:ea typeface="Arial"/>
              <a:cs typeface="Arial"/>
              <a:sym typeface="Arial"/>
            </a:endParaRPr>
          </a:p>
        </p:txBody>
      </p:sp>
      <p:sp>
        <p:nvSpPr>
          <p:cNvPr id="454" name="Google Shape;454;p46"/>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rPr b="0" i="0" lang="en" sz="700" u="none" cap="none" strike="noStrike">
                <a:solidFill>
                  <a:srgbClr val="FFFFFF"/>
                </a:solidFill>
                <a:latin typeface="Arial"/>
                <a:ea typeface="Arial"/>
                <a:cs typeface="Arial"/>
                <a:sym typeface="Arial"/>
              </a:rPr>
              <a:t>8</a:t>
            </a:r>
            <a:endParaRPr b="0" i="0" sz="700" u="none" cap="none" strike="noStrike">
              <a:solidFill>
                <a:schemeClr val="dk1"/>
              </a:solidFill>
              <a:latin typeface="Arial"/>
              <a:ea typeface="Arial"/>
              <a:cs typeface="Arial"/>
              <a:sym typeface="Arial"/>
            </a:endParaRPr>
          </a:p>
        </p:txBody>
      </p:sp>
      <p:sp>
        <p:nvSpPr>
          <p:cNvPr id="455" name="Google Shape;455;p46"/>
          <p:cNvSpPr/>
          <p:nvPr/>
        </p:nvSpPr>
        <p:spPr>
          <a:xfrm>
            <a:off x="377200" y="260604"/>
            <a:ext cx="8092800" cy="219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C2240"/>
              </a:buClr>
              <a:buSzPts val="1800"/>
              <a:buFont typeface="Play"/>
              <a:buNone/>
            </a:pPr>
            <a:r>
              <a:rPr b="1" i="0" lang="en" sz="1800" u="none" cap="none" strike="noStrike">
                <a:solidFill>
                  <a:srgbClr val="0C2240"/>
                </a:solidFill>
                <a:latin typeface="Play"/>
                <a:ea typeface="Play"/>
                <a:cs typeface="Play"/>
                <a:sym typeface="Play"/>
              </a:rPr>
              <a:t>nnU-Net | </a:t>
            </a:r>
            <a:r>
              <a:rPr b="1" lang="en" sz="1800">
                <a:solidFill>
                  <a:srgbClr val="0C2240"/>
                </a:solidFill>
                <a:latin typeface="Play"/>
                <a:ea typeface="Play"/>
                <a:cs typeface="Play"/>
                <a:sym typeface="Play"/>
              </a:rPr>
              <a:t>P</a:t>
            </a:r>
            <a:r>
              <a:rPr b="1" i="0" lang="en" sz="1800" u="none" cap="none" strike="noStrike">
                <a:solidFill>
                  <a:srgbClr val="0C2240"/>
                </a:solidFill>
                <a:latin typeface="Play"/>
                <a:ea typeface="Play"/>
                <a:cs typeface="Play"/>
                <a:sym typeface="Play"/>
              </a:rPr>
              <a:t>roblem </a:t>
            </a:r>
            <a:r>
              <a:rPr b="1" lang="en" sz="1800">
                <a:solidFill>
                  <a:srgbClr val="0C2240"/>
                </a:solidFill>
                <a:latin typeface="Play"/>
                <a:ea typeface="Play"/>
                <a:cs typeface="Play"/>
                <a:sym typeface="Play"/>
              </a:rPr>
              <a:t>D</a:t>
            </a:r>
            <a:r>
              <a:rPr b="1" i="0" lang="en" sz="1800" u="none" cap="none" strike="noStrike">
                <a:solidFill>
                  <a:srgbClr val="0C2240"/>
                </a:solidFill>
                <a:latin typeface="Play"/>
                <a:ea typeface="Play"/>
                <a:cs typeface="Play"/>
                <a:sym typeface="Play"/>
              </a:rPr>
              <a:t>efinition and </a:t>
            </a:r>
            <a:r>
              <a:rPr b="1" lang="en" sz="1800">
                <a:solidFill>
                  <a:srgbClr val="0C2240"/>
                </a:solidFill>
                <a:latin typeface="Play"/>
                <a:ea typeface="Play"/>
                <a:cs typeface="Play"/>
                <a:sym typeface="Play"/>
              </a:rPr>
              <a:t>R</a:t>
            </a:r>
            <a:r>
              <a:rPr b="1" i="0" lang="en" sz="1800" u="none" cap="none" strike="noStrike">
                <a:solidFill>
                  <a:srgbClr val="0C2240"/>
                </a:solidFill>
                <a:latin typeface="Play"/>
                <a:ea typeface="Play"/>
                <a:cs typeface="Play"/>
                <a:sym typeface="Play"/>
              </a:rPr>
              <a:t>esearch </a:t>
            </a:r>
            <a:r>
              <a:rPr b="1" lang="en" sz="1800">
                <a:solidFill>
                  <a:srgbClr val="0C2240"/>
                </a:solidFill>
                <a:latin typeface="Play"/>
                <a:ea typeface="Play"/>
                <a:cs typeface="Play"/>
                <a:sym typeface="Play"/>
              </a:rPr>
              <a:t>C</a:t>
            </a:r>
            <a:r>
              <a:rPr b="1" i="0" lang="en" sz="1800" u="none" cap="none" strike="noStrike">
                <a:solidFill>
                  <a:srgbClr val="0C2240"/>
                </a:solidFill>
                <a:latin typeface="Play"/>
                <a:ea typeface="Play"/>
                <a:cs typeface="Play"/>
                <a:sym typeface="Play"/>
              </a:rPr>
              <a:t>ontribution</a:t>
            </a:r>
            <a:endParaRPr b="0" i="0" sz="1800" u="none" cap="none" strike="noStrike">
              <a:solidFill>
                <a:schemeClr val="dk1"/>
              </a:solidFill>
              <a:latin typeface="Arial"/>
              <a:ea typeface="Arial"/>
              <a:cs typeface="Arial"/>
              <a:sym typeface="Arial"/>
            </a:endParaRPr>
          </a:p>
        </p:txBody>
      </p:sp>
      <p:sp>
        <p:nvSpPr>
          <p:cNvPr id="456" name="Google Shape;456;p46"/>
          <p:cNvSpPr/>
          <p:nvPr/>
        </p:nvSpPr>
        <p:spPr>
          <a:xfrm>
            <a:off x="377200" y="541782"/>
            <a:ext cx="1399200" cy="192000"/>
          </a:xfrm>
          <a:prstGeom prst="roundRect">
            <a:avLst>
              <a:gd fmla="val 17857" name="adj"/>
            </a:avLst>
          </a:prstGeom>
          <a:solidFill>
            <a:srgbClr val="E4F6EC"/>
          </a:solidFill>
          <a:ln cap="flat" cmpd="sng" w="12700">
            <a:solidFill>
              <a:srgbClr val="E4F6E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7" name="Google Shape;457;p46"/>
          <p:cNvSpPr/>
          <p:nvPr/>
        </p:nvSpPr>
        <p:spPr>
          <a:xfrm>
            <a:off x="411491"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C2240"/>
              </a:buClr>
              <a:buSzPts val="700"/>
              <a:buFont typeface="Arial"/>
              <a:buNone/>
            </a:pPr>
            <a:r>
              <a:rPr b="1" i="0" lang="en" sz="700" u="none" cap="none" strike="noStrike">
                <a:solidFill>
                  <a:srgbClr val="0C2240"/>
                </a:solidFill>
                <a:latin typeface="Arial"/>
                <a:ea typeface="Arial"/>
                <a:cs typeface="Arial"/>
                <a:sym typeface="Arial"/>
              </a:rPr>
              <a:t>Problem &amp; gap</a:t>
            </a:r>
            <a:endParaRPr b="0" i="0" sz="700" u="none" cap="none" strike="noStrike">
              <a:solidFill>
                <a:schemeClr val="dk1"/>
              </a:solidFill>
              <a:latin typeface="Arial"/>
              <a:ea typeface="Arial"/>
              <a:cs typeface="Arial"/>
              <a:sym typeface="Arial"/>
            </a:endParaRPr>
          </a:p>
        </p:txBody>
      </p:sp>
      <p:sp>
        <p:nvSpPr>
          <p:cNvPr id="458" name="Google Shape;458;p46"/>
          <p:cNvSpPr/>
          <p:nvPr/>
        </p:nvSpPr>
        <p:spPr>
          <a:xfrm>
            <a:off x="1831135"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9" name="Google Shape;459;p46"/>
          <p:cNvSpPr/>
          <p:nvPr/>
        </p:nvSpPr>
        <p:spPr>
          <a:xfrm>
            <a:off x="1865426"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Method</a:t>
            </a:r>
            <a:endParaRPr b="0" i="0" sz="700" u="none" cap="none" strike="noStrike">
              <a:solidFill>
                <a:schemeClr val="dk1"/>
              </a:solidFill>
              <a:latin typeface="Arial"/>
              <a:ea typeface="Arial"/>
              <a:cs typeface="Arial"/>
              <a:sym typeface="Arial"/>
            </a:endParaRPr>
          </a:p>
        </p:txBody>
      </p:sp>
      <p:sp>
        <p:nvSpPr>
          <p:cNvPr id="460" name="Google Shape;460;p46"/>
          <p:cNvSpPr/>
          <p:nvPr/>
        </p:nvSpPr>
        <p:spPr>
          <a:xfrm>
            <a:off x="328507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1" name="Google Shape;461;p46"/>
          <p:cNvSpPr/>
          <p:nvPr/>
        </p:nvSpPr>
        <p:spPr>
          <a:xfrm>
            <a:off x="3319360"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Workflow</a:t>
            </a:r>
            <a:endParaRPr b="0" i="0" sz="700" u="none" cap="none" strike="noStrike">
              <a:solidFill>
                <a:schemeClr val="dk1"/>
              </a:solidFill>
              <a:latin typeface="Arial"/>
              <a:ea typeface="Arial"/>
              <a:cs typeface="Arial"/>
              <a:sym typeface="Arial"/>
            </a:endParaRPr>
          </a:p>
        </p:txBody>
      </p:sp>
      <p:sp>
        <p:nvSpPr>
          <p:cNvPr id="462" name="Google Shape;462;p46"/>
          <p:cNvSpPr/>
          <p:nvPr/>
        </p:nvSpPr>
        <p:spPr>
          <a:xfrm>
            <a:off x="4739004"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3" name="Google Shape;463;p46"/>
          <p:cNvSpPr/>
          <p:nvPr/>
        </p:nvSpPr>
        <p:spPr>
          <a:xfrm>
            <a:off x="4773295"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Results &amp; critique</a:t>
            </a:r>
            <a:endParaRPr b="0" i="0" sz="700" u="none" cap="none" strike="noStrike">
              <a:solidFill>
                <a:schemeClr val="dk1"/>
              </a:solidFill>
              <a:latin typeface="Arial"/>
              <a:ea typeface="Arial"/>
              <a:cs typeface="Arial"/>
              <a:sym typeface="Arial"/>
            </a:endParaRPr>
          </a:p>
        </p:txBody>
      </p:sp>
      <p:grpSp>
        <p:nvGrpSpPr>
          <p:cNvPr id="464" name="Google Shape;464;p46"/>
          <p:cNvGrpSpPr/>
          <p:nvPr/>
        </p:nvGrpSpPr>
        <p:grpSpPr>
          <a:xfrm>
            <a:off x="381000" y="919163"/>
            <a:ext cx="4147200" cy="1047900"/>
            <a:chOff x="381000" y="919163"/>
            <a:chExt cx="4147200" cy="1047900"/>
          </a:xfrm>
        </p:grpSpPr>
        <p:sp>
          <p:nvSpPr>
            <p:cNvPr id="465" name="Google Shape;465;p46"/>
            <p:cNvSpPr/>
            <p:nvPr/>
          </p:nvSpPr>
          <p:spPr>
            <a:xfrm>
              <a:off x="381000" y="919163"/>
              <a:ext cx="4147200" cy="1047900"/>
            </a:xfrm>
            <a:prstGeom prst="roundRect">
              <a:avLst>
                <a:gd fmla="val 7272"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66" name="Google Shape;466;p46"/>
            <p:cNvSpPr txBox="1"/>
            <p:nvPr/>
          </p:nvSpPr>
          <p:spPr>
            <a:xfrm>
              <a:off x="381000" y="919163"/>
              <a:ext cx="4147200" cy="10479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775">
                  <a:solidFill>
                    <a:srgbClr val="0C2240"/>
                  </a:solidFill>
                  <a:latin typeface="Arial"/>
                  <a:ea typeface="Arial"/>
                  <a:cs typeface="Arial"/>
                  <a:sym typeface="Arial"/>
                </a:rPr>
                <a:t>Problem &amp; Research Question</a:t>
              </a:r>
              <a:endParaRPr b="1" sz="775">
                <a:solidFill>
                  <a:srgbClr val="0C2240"/>
                </a:solidFill>
                <a:latin typeface="Arial"/>
                <a:ea typeface="Arial"/>
                <a:cs typeface="Arial"/>
                <a:sym typeface="Arial"/>
              </a:endParaRPr>
            </a:p>
            <a:p>
              <a:pPr indent="0" lvl="0" marL="0" rtl="0" algn="l">
                <a:spcBef>
                  <a:spcPts val="600"/>
                </a:spcBef>
                <a:spcAft>
                  <a:spcPts val="0"/>
                </a:spcAft>
                <a:buNone/>
              </a:pPr>
              <a:r>
                <a:rPr b="1" lang="en" sz="775">
                  <a:solidFill>
                    <a:srgbClr val="1B2430"/>
                  </a:solidFill>
                  <a:latin typeface="Arial"/>
                  <a:ea typeface="Arial"/>
                  <a:cs typeface="Arial"/>
                  <a:sym typeface="Arial"/>
                </a:rPr>
                <a:t>Problem:</a:t>
              </a:r>
              <a:r>
                <a:rPr lang="en" sz="775">
                  <a:solidFill>
                    <a:srgbClr val="1B2430"/>
                  </a:solidFill>
                  <a:latin typeface="Arial"/>
                  <a:ea typeface="Arial"/>
                  <a:cs typeface="Arial"/>
                  <a:sym typeface="Arial"/>
                </a:rPr>
                <a:t> BraTS 2020 brain tumor segmentation using the same WT / TC / ET evaluation regions.</a:t>
              </a:r>
              <a:endParaRPr sz="775">
                <a:solidFill>
                  <a:srgbClr val="1B2430"/>
                </a:solidFill>
                <a:latin typeface="Arial"/>
                <a:ea typeface="Arial"/>
                <a:cs typeface="Arial"/>
                <a:sym typeface="Arial"/>
              </a:endParaRPr>
            </a:p>
            <a:p>
              <a:pPr indent="0" lvl="0" marL="0" rtl="0" algn="l">
                <a:spcBef>
                  <a:spcPts val="450"/>
                </a:spcBef>
                <a:spcAft>
                  <a:spcPts val="0"/>
                </a:spcAft>
                <a:buNone/>
              </a:pPr>
              <a:r>
                <a:rPr b="1" lang="en" sz="775">
                  <a:solidFill>
                    <a:srgbClr val="1B2430"/>
                  </a:solidFill>
                  <a:latin typeface="Arial"/>
                  <a:ea typeface="Arial"/>
                  <a:cs typeface="Arial"/>
                  <a:sym typeface="Arial"/>
                </a:rPr>
                <a:t>Question:</a:t>
              </a:r>
              <a:r>
                <a:rPr lang="en" sz="775">
                  <a:solidFill>
                    <a:srgbClr val="1B2430"/>
                  </a:solidFill>
                  <a:latin typeface="Arial"/>
                  <a:ea typeface="Arial"/>
                  <a:cs typeface="Arial"/>
                  <a:sym typeface="Arial"/>
                </a:rPr>
                <a:t> How strong can a plain 3D U-Net pipeline be without architectural novelty?</a:t>
              </a:r>
              <a:endParaRPr sz="775">
                <a:solidFill>
                  <a:srgbClr val="1B2430"/>
                </a:solidFill>
                <a:latin typeface="Arial"/>
                <a:ea typeface="Arial"/>
                <a:cs typeface="Arial"/>
                <a:sym typeface="Arial"/>
              </a:endParaRPr>
            </a:p>
          </p:txBody>
        </p:sp>
      </p:grpSp>
      <p:grpSp>
        <p:nvGrpSpPr>
          <p:cNvPr id="467" name="Google Shape;467;p46"/>
          <p:cNvGrpSpPr/>
          <p:nvPr/>
        </p:nvGrpSpPr>
        <p:grpSpPr>
          <a:xfrm>
            <a:off x="381000" y="2095500"/>
            <a:ext cx="4147200" cy="1762200"/>
            <a:chOff x="381000" y="2095500"/>
            <a:chExt cx="4147200" cy="1762200"/>
          </a:xfrm>
        </p:grpSpPr>
        <p:sp>
          <p:nvSpPr>
            <p:cNvPr id="468" name="Google Shape;468;p46"/>
            <p:cNvSpPr/>
            <p:nvPr/>
          </p:nvSpPr>
          <p:spPr>
            <a:xfrm>
              <a:off x="381000" y="2095500"/>
              <a:ext cx="4147200" cy="1762200"/>
            </a:xfrm>
            <a:prstGeom prst="roundRect">
              <a:avLst>
                <a:gd fmla="val 4324"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69" name="Google Shape;469;p46"/>
            <p:cNvSpPr txBox="1"/>
            <p:nvPr/>
          </p:nvSpPr>
          <p:spPr>
            <a:xfrm>
              <a:off x="381000" y="2095500"/>
              <a:ext cx="4147200" cy="17622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1000">
                  <a:solidFill>
                    <a:srgbClr val="0C2240"/>
                  </a:solidFill>
                  <a:latin typeface="Arial"/>
                  <a:ea typeface="Arial"/>
                  <a:cs typeface="Arial"/>
                  <a:sym typeface="Arial"/>
                </a:rPr>
                <a:t>Research Contributions</a:t>
              </a:r>
              <a:endParaRPr b="1" sz="1000">
                <a:solidFill>
                  <a:srgbClr val="0C2240"/>
                </a:solidFill>
                <a:latin typeface="Arial"/>
                <a:ea typeface="Arial"/>
                <a:cs typeface="Arial"/>
                <a:sym typeface="Arial"/>
              </a:endParaRPr>
            </a:p>
            <a:p>
              <a:pPr indent="-292100" lvl="0" marL="457200" rtl="0" algn="l">
                <a:spcBef>
                  <a:spcPts val="750"/>
                </a:spcBef>
                <a:spcAft>
                  <a:spcPts val="0"/>
                </a:spcAft>
                <a:buClr>
                  <a:srgbClr val="1B2430"/>
                </a:buClr>
                <a:buSzPts val="1000"/>
                <a:buFont typeface="Arial"/>
                <a:buChar char="●"/>
              </a:pPr>
              <a:r>
                <a:rPr b="1" lang="en" sz="1000">
                  <a:solidFill>
                    <a:srgbClr val="1B2430"/>
                  </a:solidFill>
                  <a:latin typeface="Arial"/>
                  <a:ea typeface="Arial"/>
                  <a:cs typeface="Arial"/>
                  <a:sym typeface="Arial"/>
                </a:rPr>
                <a:t>Contribution 1:</a:t>
              </a:r>
              <a:r>
                <a:rPr lang="en" sz="1000">
                  <a:solidFill>
                    <a:srgbClr val="1B2430"/>
                  </a:solidFill>
                  <a:latin typeface="Arial"/>
                  <a:ea typeface="Arial"/>
                  <a:cs typeface="Arial"/>
                  <a:sym typeface="Arial"/>
                </a:rPr>
                <a:t> nnU-Net serves as a strong standardized baseline for the task.</a:t>
              </a:r>
              <a:endParaRPr sz="1000">
                <a:solidFill>
                  <a:srgbClr val="1B2430"/>
                </a:solidFill>
                <a:latin typeface="Arial"/>
                <a:ea typeface="Arial"/>
                <a:cs typeface="Arial"/>
                <a:sym typeface="Arial"/>
              </a:endParaRPr>
            </a:p>
            <a:p>
              <a:pPr indent="-292100" lvl="0" marL="457200" rtl="0" algn="l">
                <a:spcBef>
                  <a:spcPts val="600"/>
                </a:spcBef>
                <a:spcAft>
                  <a:spcPts val="0"/>
                </a:spcAft>
                <a:buClr>
                  <a:srgbClr val="1B2430"/>
                </a:buClr>
                <a:buSzPts val="1000"/>
                <a:buFont typeface="Arial"/>
                <a:buChar char="●"/>
              </a:pPr>
              <a:r>
                <a:rPr b="1" lang="en" sz="1000">
                  <a:solidFill>
                    <a:srgbClr val="1B2430"/>
                  </a:solidFill>
                  <a:latin typeface="Arial"/>
                  <a:ea typeface="Arial"/>
                  <a:cs typeface="Arial"/>
                  <a:sym typeface="Arial"/>
                </a:rPr>
                <a:t>Contribution 2:</a:t>
              </a:r>
              <a:r>
                <a:rPr lang="en" sz="1000">
                  <a:solidFill>
                    <a:srgbClr val="1B2430"/>
                  </a:solidFill>
                  <a:latin typeface="Arial"/>
                  <a:ea typeface="Arial"/>
                  <a:cs typeface="Arial"/>
                  <a:sym typeface="Arial"/>
                </a:rPr>
                <a:t> Adds BraTS-specific targets, augmentation, postprocessing, and model selection.</a:t>
              </a:r>
              <a:endParaRPr sz="1000">
                <a:solidFill>
                  <a:srgbClr val="1B2430"/>
                </a:solidFill>
                <a:latin typeface="Arial"/>
                <a:ea typeface="Arial"/>
                <a:cs typeface="Arial"/>
                <a:sym typeface="Arial"/>
              </a:endParaRPr>
            </a:p>
            <a:p>
              <a:pPr indent="-292100" lvl="0" marL="457200" rtl="0" algn="l">
                <a:spcBef>
                  <a:spcPts val="600"/>
                </a:spcBef>
                <a:spcAft>
                  <a:spcPts val="0"/>
                </a:spcAft>
                <a:buClr>
                  <a:srgbClr val="1B2430"/>
                </a:buClr>
                <a:buSzPts val="1000"/>
                <a:buFont typeface="Arial"/>
                <a:buChar char="●"/>
              </a:pPr>
              <a:r>
                <a:rPr b="1" lang="en" sz="1000">
                  <a:solidFill>
                    <a:srgbClr val="1B2430"/>
                  </a:solidFill>
                  <a:latin typeface="Arial"/>
                  <a:ea typeface="Arial"/>
                  <a:cs typeface="Arial"/>
                  <a:sym typeface="Arial"/>
                </a:rPr>
                <a:t>Contribution 3:</a:t>
              </a:r>
              <a:r>
                <a:rPr lang="en" sz="1000">
                  <a:solidFill>
                    <a:srgbClr val="1B2430"/>
                  </a:solidFill>
                  <a:latin typeface="Arial"/>
                  <a:ea typeface="Arial"/>
                  <a:cs typeface="Arial"/>
                  <a:sym typeface="Arial"/>
                </a:rPr>
                <a:t> Shows that evaluation design changes what the “best” model looks like.</a:t>
              </a:r>
              <a:endParaRPr sz="1000">
                <a:solidFill>
                  <a:srgbClr val="1B2430"/>
                </a:solidFill>
                <a:latin typeface="Arial"/>
                <a:ea typeface="Arial"/>
                <a:cs typeface="Arial"/>
                <a:sym typeface="Arial"/>
              </a:endParaRPr>
            </a:p>
          </p:txBody>
        </p:sp>
      </p:grpSp>
      <p:grpSp>
        <p:nvGrpSpPr>
          <p:cNvPr id="470" name="Google Shape;470;p46"/>
          <p:cNvGrpSpPr/>
          <p:nvPr/>
        </p:nvGrpSpPr>
        <p:grpSpPr>
          <a:xfrm>
            <a:off x="4682490" y="919163"/>
            <a:ext cx="4080600" cy="2938500"/>
            <a:chOff x="4682490" y="919163"/>
            <a:chExt cx="4080600" cy="2938500"/>
          </a:xfrm>
        </p:grpSpPr>
        <p:sp>
          <p:nvSpPr>
            <p:cNvPr id="471" name="Google Shape;471;p46"/>
            <p:cNvSpPr/>
            <p:nvPr/>
          </p:nvSpPr>
          <p:spPr>
            <a:xfrm>
              <a:off x="4682490" y="919163"/>
              <a:ext cx="4080600" cy="2938500"/>
            </a:xfrm>
            <a:prstGeom prst="roundRect">
              <a:avLst>
                <a:gd fmla="val 3889" name="adj"/>
              </a:avLst>
            </a:prstGeom>
            <a:solidFill>
              <a:srgbClr val="FFFFFF"/>
            </a:solidFill>
            <a:ln cap="flat" cmpd="sng" w="14300">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472" name="Google Shape;472;p46"/>
            <p:cNvGrpSpPr/>
            <p:nvPr/>
          </p:nvGrpSpPr>
          <p:grpSpPr>
            <a:xfrm>
              <a:off x="4857750" y="1190625"/>
              <a:ext cx="3714900" cy="1143000"/>
              <a:chOff x="4857750" y="1190625"/>
              <a:chExt cx="3714900" cy="1143000"/>
            </a:xfrm>
          </p:grpSpPr>
          <p:sp>
            <p:nvSpPr>
              <p:cNvPr id="473" name="Google Shape;473;p46"/>
              <p:cNvSpPr/>
              <p:nvPr/>
            </p:nvSpPr>
            <p:spPr>
              <a:xfrm>
                <a:off x="4857750" y="1190625"/>
                <a:ext cx="3714900" cy="1143000"/>
              </a:xfrm>
              <a:prstGeom prst="roundRect">
                <a:avLst>
                  <a:gd fmla="val 6666" name="adj"/>
                </a:avLst>
              </a:prstGeom>
              <a:solidFill>
                <a:srgbClr val="DDF4F7"/>
              </a:solidFill>
              <a:ln cap="flat" cmpd="sng" w="12375">
                <a:solidFill>
                  <a:srgbClr val="16A6B6"/>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74" name="Google Shape;474;p46"/>
              <p:cNvSpPr txBox="1"/>
              <p:nvPr/>
            </p:nvSpPr>
            <p:spPr>
              <a:xfrm>
                <a:off x="4857750" y="1190625"/>
                <a:ext cx="3714900" cy="1143000"/>
              </a:xfrm>
              <a:prstGeom prst="rect">
                <a:avLst/>
              </a:prstGeom>
              <a:noFill/>
              <a:ln>
                <a:noFill/>
              </a:ln>
            </p:spPr>
            <p:txBody>
              <a:bodyPr anchorCtr="0" anchor="ctr" bIns="190500" lIns="190500" spcFirstLastPara="1" rIns="190500" wrap="square" tIns="190500">
                <a:noAutofit/>
              </a:bodyPr>
              <a:lstStyle/>
              <a:p>
                <a:pPr indent="0" lvl="0" marL="0" rtl="0" algn="l">
                  <a:spcBef>
                    <a:spcPts val="0"/>
                  </a:spcBef>
                  <a:spcAft>
                    <a:spcPts val="0"/>
                  </a:spcAft>
                  <a:buNone/>
                </a:pPr>
                <a:r>
                  <a:rPr lang="en" sz="833">
                    <a:solidFill>
                      <a:srgbClr val="5E6B7A"/>
                    </a:solidFill>
                    <a:latin typeface="Arial"/>
                    <a:ea typeface="Arial"/>
                    <a:cs typeface="Arial"/>
                    <a:sym typeface="Arial"/>
                  </a:rPr>
                  <a:t>Main Improvement</a:t>
                </a:r>
                <a:endParaRPr sz="833">
                  <a:solidFill>
                    <a:srgbClr val="5E6B7A"/>
                  </a:solidFill>
                  <a:latin typeface="Arial"/>
                  <a:ea typeface="Arial"/>
                  <a:cs typeface="Arial"/>
                  <a:sym typeface="Arial"/>
                </a:endParaRPr>
              </a:p>
              <a:p>
                <a:pPr indent="0" lvl="0" marL="0" rtl="0" algn="l">
                  <a:spcBef>
                    <a:spcPts val="375"/>
                  </a:spcBef>
                  <a:spcAft>
                    <a:spcPts val="0"/>
                  </a:spcAft>
                  <a:buNone/>
                </a:pPr>
                <a:r>
                  <a:rPr b="1" lang="en" sz="1850">
                    <a:solidFill>
                      <a:srgbClr val="16A6B6"/>
                    </a:solidFill>
                    <a:latin typeface="Play"/>
                    <a:ea typeface="Play"/>
                    <a:cs typeface="Play"/>
                    <a:sym typeface="Play"/>
                  </a:rPr>
                  <a:t>Disciplined pipeline design and objective alignment</a:t>
                </a:r>
                <a:endParaRPr b="1" sz="1850">
                  <a:solidFill>
                    <a:srgbClr val="16A6B6"/>
                  </a:solidFill>
                  <a:latin typeface="Play"/>
                  <a:ea typeface="Play"/>
                  <a:cs typeface="Play"/>
                  <a:sym typeface="Play"/>
                </a:endParaRPr>
              </a:p>
            </p:txBody>
          </p:sp>
        </p:grpSp>
        <p:grpSp>
          <p:nvGrpSpPr>
            <p:cNvPr id="475" name="Google Shape;475;p46"/>
            <p:cNvGrpSpPr/>
            <p:nvPr/>
          </p:nvGrpSpPr>
          <p:grpSpPr>
            <a:xfrm>
              <a:off x="6143625" y="2571750"/>
              <a:ext cx="1143000" cy="1010920"/>
              <a:chOff x="6143625" y="2571750"/>
              <a:chExt cx="1143000" cy="1010920"/>
            </a:xfrm>
          </p:grpSpPr>
          <p:sp>
            <p:nvSpPr>
              <p:cNvPr id="476" name="Google Shape;476;p46"/>
              <p:cNvSpPr/>
              <p:nvPr/>
            </p:nvSpPr>
            <p:spPr>
              <a:xfrm>
                <a:off x="6143625" y="2571750"/>
                <a:ext cx="1143000" cy="952500"/>
              </a:xfrm>
              <a:prstGeom prst="roundRect">
                <a:avLst>
                  <a:gd fmla="val 4000" name="adj"/>
                </a:avLst>
              </a:prstGeom>
              <a:solidFill>
                <a:srgbClr val="0C224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77" name="Google Shape;477;p46"/>
              <p:cNvSpPr txBox="1"/>
              <p:nvPr/>
            </p:nvSpPr>
            <p:spPr>
              <a:xfrm>
                <a:off x="6143625" y="2630170"/>
                <a:ext cx="1143000" cy="952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4000">
                    <a:solidFill>
                      <a:srgbClr val="FFFFFF"/>
                    </a:solidFill>
                    <a:latin typeface="Material Icons"/>
                    <a:ea typeface="Material Icons"/>
                    <a:cs typeface="Material Icons"/>
                    <a:sym typeface="Material Icons"/>
                  </a:rPr>
                  <a:t>architecture</a:t>
                </a:r>
                <a:endParaRPr sz="4000">
                  <a:solidFill>
                    <a:srgbClr val="FFFFFF"/>
                  </a:solidFill>
                  <a:latin typeface="Material Icons"/>
                  <a:ea typeface="Material Icons"/>
                  <a:cs typeface="Material Icons"/>
                  <a:sym typeface="Material Icons"/>
                </a:endParaRPr>
              </a:p>
            </p:txBody>
          </p:sp>
        </p:grpSp>
      </p:grpSp>
      <p:grpSp>
        <p:nvGrpSpPr>
          <p:cNvPr id="478" name="Google Shape;478;p46"/>
          <p:cNvGrpSpPr/>
          <p:nvPr/>
        </p:nvGrpSpPr>
        <p:grpSpPr>
          <a:xfrm>
            <a:off x="381000" y="4000500"/>
            <a:ext cx="8382000" cy="523800"/>
            <a:chOff x="381000" y="4000500"/>
            <a:chExt cx="8382000" cy="523800"/>
          </a:xfrm>
        </p:grpSpPr>
        <p:sp>
          <p:nvSpPr>
            <p:cNvPr id="479" name="Google Shape;479;p46"/>
            <p:cNvSpPr/>
            <p:nvPr/>
          </p:nvSpPr>
          <p:spPr>
            <a:xfrm>
              <a:off x="381000" y="4000500"/>
              <a:ext cx="8382000" cy="523800"/>
            </a:xfrm>
            <a:prstGeom prst="roundRect">
              <a:avLst>
                <a:gd fmla="val 10909" name="adj"/>
              </a:avLst>
            </a:prstGeom>
            <a:solidFill>
              <a:srgbClr val="EEF1F4"/>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80" name="Google Shape;480;p46"/>
            <p:cNvSpPr txBox="1"/>
            <p:nvPr/>
          </p:nvSpPr>
          <p:spPr>
            <a:xfrm>
              <a:off x="381000" y="4000500"/>
              <a:ext cx="8382000" cy="523800"/>
            </a:xfrm>
            <a:prstGeom prst="rect">
              <a:avLst/>
            </a:prstGeom>
            <a:noFill/>
            <a:ln>
              <a:noFill/>
            </a:ln>
          </p:spPr>
          <p:txBody>
            <a:bodyPr anchorCtr="0" anchor="ctr" bIns="0" lIns="190500" spcFirstLastPara="1" rIns="190500" wrap="square" tIns="0">
              <a:noAutofit/>
            </a:bodyPr>
            <a:lstStyle/>
            <a:p>
              <a:pPr indent="0" lvl="0" marL="0" rtl="0" algn="ctr">
                <a:spcBef>
                  <a:spcPts val="0"/>
                </a:spcBef>
                <a:spcAft>
                  <a:spcPts val="0"/>
                </a:spcAft>
                <a:buNone/>
              </a:pPr>
              <a:r>
                <a:rPr b="1" lang="en" sz="1100">
                  <a:solidFill>
                    <a:srgbClr val="0C2240"/>
                  </a:solidFill>
                  <a:latin typeface="Arial"/>
                  <a:ea typeface="Arial"/>
                  <a:cs typeface="Arial"/>
                  <a:sym typeface="Arial"/>
                </a:rPr>
                <a:t>The paper focuses on rigorous engineering and evaluation alignment rather than introducing complex new network architectures.</a:t>
              </a:r>
              <a:endParaRPr b="1" sz="1100">
                <a:solidFill>
                  <a:srgbClr val="0C224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7"/>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7" name="Google Shape;487;p47"/>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700"/>
              <a:buFont typeface="Arial"/>
              <a:buNone/>
            </a:pPr>
            <a:r>
              <a:rPr b="1" i="0" lang="en" sz="700" u="none" cap="none" strike="noStrike">
                <a:solidFill>
                  <a:srgbClr val="FFFFFF"/>
                </a:solidFill>
                <a:latin typeface="Arial"/>
                <a:ea typeface="Arial"/>
                <a:cs typeface="Arial"/>
                <a:sym typeface="Arial"/>
              </a:rPr>
              <a:t>PAPER </a:t>
            </a:r>
            <a:r>
              <a:rPr b="1" lang="en" sz="700">
                <a:solidFill>
                  <a:srgbClr val="FFFFFF"/>
                </a:solidFill>
              </a:rPr>
              <a:t>4</a:t>
            </a:r>
            <a:r>
              <a:rPr b="1" i="0" lang="en" sz="700" u="none" cap="none" strike="noStrike">
                <a:solidFill>
                  <a:srgbClr val="FFFFFF"/>
                </a:solidFill>
                <a:latin typeface="Arial"/>
                <a:ea typeface="Arial"/>
                <a:cs typeface="Arial"/>
                <a:sym typeface="Arial"/>
              </a:rPr>
              <a:t> | NNU-NET</a:t>
            </a:r>
            <a:endParaRPr b="0" i="0" sz="700" u="none" cap="none" strike="noStrike">
              <a:solidFill>
                <a:schemeClr val="dk1"/>
              </a:solidFill>
              <a:latin typeface="Arial"/>
              <a:ea typeface="Arial"/>
              <a:cs typeface="Arial"/>
              <a:sym typeface="Arial"/>
            </a:endParaRPr>
          </a:p>
        </p:txBody>
      </p:sp>
      <p:sp>
        <p:nvSpPr>
          <p:cNvPr id="488" name="Google Shape;488;p47"/>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rPr b="0" i="0" lang="en" sz="700" u="none" cap="none" strike="noStrike">
                <a:solidFill>
                  <a:srgbClr val="FFFFFF"/>
                </a:solidFill>
                <a:latin typeface="Arial"/>
                <a:ea typeface="Arial"/>
                <a:cs typeface="Arial"/>
                <a:sym typeface="Arial"/>
              </a:rPr>
              <a:t>9</a:t>
            </a:r>
            <a:endParaRPr b="0" i="0" sz="700" u="none" cap="none" strike="noStrike">
              <a:solidFill>
                <a:schemeClr val="dk1"/>
              </a:solidFill>
              <a:latin typeface="Arial"/>
              <a:ea typeface="Arial"/>
              <a:cs typeface="Arial"/>
              <a:sym typeface="Arial"/>
            </a:endParaRPr>
          </a:p>
        </p:txBody>
      </p:sp>
      <p:sp>
        <p:nvSpPr>
          <p:cNvPr id="489" name="Google Shape;489;p47"/>
          <p:cNvSpPr/>
          <p:nvPr/>
        </p:nvSpPr>
        <p:spPr>
          <a:xfrm>
            <a:off x="377200" y="260604"/>
            <a:ext cx="8092800" cy="219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C2240"/>
              </a:buClr>
              <a:buSzPts val="1800"/>
              <a:buFont typeface="Play"/>
              <a:buNone/>
            </a:pPr>
            <a:r>
              <a:rPr b="1" i="0" lang="en" sz="1800" u="none" cap="none" strike="noStrike">
                <a:solidFill>
                  <a:srgbClr val="0C2240"/>
                </a:solidFill>
                <a:latin typeface="Play"/>
                <a:ea typeface="Play"/>
                <a:cs typeface="Play"/>
                <a:sym typeface="Play"/>
              </a:rPr>
              <a:t>nnU-Net | </a:t>
            </a:r>
            <a:r>
              <a:rPr b="1" lang="en" sz="1800">
                <a:solidFill>
                  <a:srgbClr val="0C2240"/>
                </a:solidFill>
                <a:latin typeface="Play"/>
                <a:ea typeface="Play"/>
                <a:cs typeface="Play"/>
                <a:sym typeface="Play"/>
              </a:rPr>
              <a:t>B</a:t>
            </a:r>
            <a:r>
              <a:rPr b="1" i="0" lang="en" sz="1800" u="none" cap="none" strike="noStrike">
                <a:solidFill>
                  <a:srgbClr val="0C2240"/>
                </a:solidFill>
                <a:latin typeface="Play"/>
                <a:ea typeface="Play"/>
                <a:cs typeface="Play"/>
                <a:sym typeface="Play"/>
              </a:rPr>
              <a:t>aseline </a:t>
            </a:r>
            <a:r>
              <a:rPr b="1" lang="en" sz="1800">
                <a:solidFill>
                  <a:srgbClr val="0C2240"/>
                </a:solidFill>
                <a:latin typeface="Play"/>
                <a:ea typeface="Play"/>
                <a:cs typeface="Play"/>
                <a:sym typeface="Play"/>
              </a:rPr>
              <a:t>D</a:t>
            </a:r>
            <a:r>
              <a:rPr b="1" i="0" lang="en" sz="1800" u="none" cap="none" strike="noStrike">
                <a:solidFill>
                  <a:srgbClr val="0C2240"/>
                </a:solidFill>
                <a:latin typeface="Play"/>
                <a:ea typeface="Play"/>
                <a:cs typeface="Play"/>
                <a:sym typeface="Play"/>
              </a:rPr>
              <a:t>eep </a:t>
            </a:r>
            <a:r>
              <a:rPr b="1" lang="en" sz="1800">
                <a:solidFill>
                  <a:srgbClr val="0C2240"/>
                </a:solidFill>
                <a:latin typeface="Play"/>
                <a:ea typeface="Play"/>
                <a:cs typeface="Play"/>
                <a:sym typeface="Play"/>
              </a:rPr>
              <a:t>L</a:t>
            </a:r>
            <a:r>
              <a:rPr b="1" i="0" lang="en" sz="1800" u="none" cap="none" strike="noStrike">
                <a:solidFill>
                  <a:srgbClr val="0C2240"/>
                </a:solidFill>
                <a:latin typeface="Play"/>
                <a:ea typeface="Play"/>
                <a:cs typeface="Play"/>
                <a:sym typeface="Play"/>
              </a:rPr>
              <a:t>earning </a:t>
            </a:r>
            <a:r>
              <a:rPr b="1" lang="en" sz="1800">
                <a:solidFill>
                  <a:srgbClr val="0C2240"/>
                </a:solidFill>
                <a:latin typeface="Play"/>
                <a:ea typeface="Play"/>
                <a:cs typeface="Play"/>
                <a:sym typeface="Play"/>
              </a:rPr>
              <a:t>M</a:t>
            </a:r>
            <a:r>
              <a:rPr b="1" i="0" lang="en" sz="1800" u="none" cap="none" strike="noStrike">
                <a:solidFill>
                  <a:srgbClr val="0C2240"/>
                </a:solidFill>
                <a:latin typeface="Play"/>
                <a:ea typeface="Play"/>
                <a:cs typeface="Play"/>
                <a:sym typeface="Play"/>
              </a:rPr>
              <a:t>ethod</a:t>
            </a:r>
            <a:endParaRPr b="0" i="0" sz="1800" u="none" cap="none" strike="noStrike">
              <a:solidFill>
                <a:schemeClr val="dk1"/>
              </a:solidFill>
              <a:latin typeface="Arial"/>
              <a:ea typeface="Arial"/>
              <a:cs typeface="Arial"/>
              <a:sym typeface="Arial"/>
            </a:endParaRPr>
          </a:p>
        </p:txBody>
      </p:sp>
      <p:sp>
        <p:nvSpPr>
          <p:cNvPr id="490" name="Google Shape;490;p47"/>
          <p:cNvSpPr/>
          <p:nvPr/>
        </p:nvSpPr>
        <p:spPr>
          <a:xfrm>
            <a:off x="37720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1" name="Google Shape;491;p47"/>
          <p:cNvSpPr/>
          <p:nvPr/>
        </p:nvSpPr>
        <p:spPr>
          <a:xfrm>
            <a:off x="411491"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Problem &amp; gap</a:t>
            </a:r>
            <a:endParaRPr b="0" i="0" sz="700" u="none" cap="none" strike="noStrike">
              <a:solidFill>
                <a:schemeClr val="dk1"/>
              </a:solidFill>
              <a:latin typeface="Arial"/>
              <a:ea typeface="Arial"/>
              <a:cs typeface="Arial"/>
              <a:sym typeface="Arial"/>
            </a:endParaRPr>
          </a:p>
        </p:txBody>
      </p:sp>
      <p:sp>
        <p:nvSpPr>
          <p:cNvPr id="492" name="Google Shape;492;p47"/>
          <p:cNvSpPr/>
          <p:nvPr/>
        </p:nvSpPr>
        <p:spPr>
          <a:xfrm>
            <a:off x="1831135" y="541782"/>
            <a:ext cx="1399200" cy="192000"/>
          </a:xfrm>
          <a:prstGeom prst="roundRect">
            <a:avLst>
              <a:gd fmla="val 17857" name="adj"/>
            </a:avLst>
          </a:prstGeom>
          <a:solidFill>
            <a:srgbClr val="E4F6EC"/>
          </a:solidFill>
          <a:ln cap="flat" cmpd="sng" w="12700">
            <a:solidFill>
              <a:srgbClr val="E4F6E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3" name="Google Shape;493;p47"/>
          <p:cNvSpPr/>
          <p:nvPr/>
        </p:nvSpPr>
        <p:spPr>
          <a:xfrm>
            <a:off x="1865426"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C2240"/>
              </a:buClr>
              <a:buSzPts val="700"/>
              <a:buFont typeface="Arial"/>
              <a:buNone/>
            </a:pPr>
            <a:r>
              <a:rPr b="1" i="0" lang="en" sz="700" u="none" cap="none" strike="noStrike">
                <a:solidFill>
                  <a:srgbClr val="0C2240"/>
                </a:solidFill>
                <a:latin typeface="Arial"/>
                <a:ea typeface="Arial"/>
                <a:cs typeface="Arial"/>
                <a:sym typeface="Arial"/>
              </a:rPr>
              <a:t>Method</a:t>
            </a:r>
            <a:endParaRPr b="0" i="0" sz="700" u="none" cap="none" strike="noStrike">
              <a:solidFill>
                <a:schemeClr val="dk1"/>
              </a:solidFill>
              <a:latin typeface="Arial"/>
              <a:ea typeface="Arial"/>
              <a:cs typeface="Arial"/>
              <a:sym typeface="Arial"/>
            </a:endParaRPr>
          </a:p>
        </p:txBody>
      </p:sp>
      <p:sp>
        <p:nvSpPr>
          <p:cNvPr id="494" name="Google Shape;494;p47"/>
          <p:cNvSpPr/>
          <p:nvPr/>
        </p:nvSpPr>
        <p:spPr>
          <a:xfrm>
            <a:off x="328507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5" name="Google Shape;495;p47"/>
          <p:cNvSpPr/>
          <p:nvPr/>
        </p:nvSpPr>
        <p:spPr>
          <a:xfrm>
            <a:off x="3319360"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Workflow</a:t>
            </a:r>
            <a:endParaRPr b="0" i="0" sz="700" u="none" cap="none" strike="noStrike">
              <a:solidFill>
                <a:schemeClr val="dk1"/>
              </a:solidFill>
              <a:latin typeface="Arial"/>
              <a:ea typeface="Arial"/>
              <a:cs typeface="Arial"/>
              <a:sym typeface="Arial"/>
            </a:endParaRPr>
          </a:p>
        </p:txBody>
      </p:sp>
      <p:sp>
        <p:nvSpPr>
          <p:cNvPr id="496" name="Google Shape;496;p47"/>
          <p:cNvSpPr/>
          <p:nvPr/>
        </p:nvSpPr>
        <p:spPr>
          <a:xfrm>
            <a:off x="4739004"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7" name="Google Shape;497;p47"/>
          <p:cNvSpPr/>
          <p:nvPr/>
        </p:nvSpPr>
        <p:spPr>
          <a:xfrm>
            <a:off x="4773295"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Results &amp; critique</a:t>
            </a:r>
            <a:endParaRPr b="0" i="0" sz="700" u="none" cap="none" strike="noStrike">
              <a:solidFill>
                <a:schemeClr val="dk1"/>
              </a:solidFill>
              <a:latin typeface="Arial"/>
              <a:ea typeface="Arial"/>
              <a:cs typeface="Arial"/>
              <a:sym typeface="Arial"/>
            </a:endParaRPr>
          </a:p>
        </p:txBody>
      </p:sp>
      <p:grpSp>
        <p:nvGrpSpPr>
          <p:cNvPr id="498" name="Google Shape;498;p47"/>
          <p:cNvGrpSpPr/>
          <p:nvPr/>
        </p:nvGrpSpPr>
        <p:grpSpPr>
          <a:xfrm>
            <a:off x="381000" y="919163"/>
            <a:ext cx="4147200" cy="1428900"/>
            <a:chOff x="381000" y="919163"/>
            <a:chExt cx="4147200" cy="1428900"/>
          </a:xfrm>
        </p:grpSpPr>
        <p:sp>
          <p:nvSpPr>
            <p:cNvPr id="499" name="Google Shape;499;p47"/>
            <p:cNvSpPr/>
            <p:nvPr/>
          </p:nvSpPr>
          <p:spPr>
            <a:xfrm>
              <a:off x="381000" y="919163"/>
              <a:ext cx="4147200" cy="1428900"/>
            </a:xfrm>
            <a:prstGeom prst="roundRect">
              <a:avLst>
                <a:gd fmla="val 5333"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00" name="Google Shape;500;p47"/>
            <p:cNvSpPr txBox="1"/>
            <p:nvPr/>
          </p:nvSpPr>
          <p:spPr>
            <a:xfrm>
              <a:off x="381000" y="919163"/>
              <a:ext cx="4147200" cy="14289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850">
                  <a:solidFill>
                    <a:srgbClr val="0C2240"/>
                  </a:solidFill>
                  <a:latin typeface="Arial"/>
                  <a:ea typeface="Arial"/>
                  <a:cs typeface="Arial"/>
                  <a:sym typeface="Arial"/>
                </a:rPr>
                <a:t>Architecture &amp; Input</a:t>
              </a:r>
              <a:endParaRPr b="1" sz="850">
                <a:solidFill>
                  <a:srgbClr val="0C2240"/>
                </a:solidFill>
                <a:latin typeface="Arial"/>
                <a:ea typeface="Arial"/>
                <a:cs typeface="Arial"/>
                <a:sym typeface="Arial"/>
              </a:endParaRPr>
            </a:p>
            <a:p>
              <a:pPr indent="0" lvl="0" marL="0" rtl="0" algn="l">
                <a:spcBef>
                  <a:spcPts val="600"/>
                </a:spcBef>
                <a:spcAft>
                  <a:spcPts val="0"/>
                </a:spcAft>
                <a:buNone/>
              </a:pPr>
              <a:r>
                <a:rPr b="1" lang="en" sz="850">
                  <a:solidFill>
                    <a:srgbClr val="1B2430"/>
                  </a:solidFill>
                  <a:latin typeface="Arial"/>
                  <a:ea typeface="Arial"/>
                  <a:cs typeface="Arial"/>
                  <a:sym typeface="Arial"/>
                </a:rPr>
                <a:t>• Baseline:</a:t>
              </a:r>
              <a:r>
                <a:rPr lang="en" sz="850">
                  <a:solidFill>
                    <a:srgbClr val="1B2430"/>
                  </a:solidFill>
                  <a:latin typeface="Arial"/>
                  <a:ea typeface="Arial"/>
                  <a:cs typeface="Arial"/>
                  <a:sym typeface="Arial"/>
                </a:rPr>
                <a:t> Plain 3D U-Net-like encoder-decoder with skip connections and deep supervision.</a:t>
              </a:r>
              <a:endParaRPr sz="850">
                <a:solidFill>
                  <a:srgbClr val="1B2430"/>
                </a:solidFill>
                <a:latin typeface="Arial"/>
                <a:ea typeface="Arial"/>
                <a:cs typeface="Arial"/>
                <a:sym typeface="Arial"/>
              </a:endParaRPr>
            </a:p>
            <a:p>
              <a:pPr indent="0" lvl="0" marL="0" rtl="0" algn="l">
                <a:spcBef>
                  <a:spcPts val="450"/>
                </a:spcBef>
                <a:spcAft>
                  <a:spcPts val="0"/>
                </a:spcAft>
                <a:buNone/>
              </a:pPr>
              <a:r>
                <a:rPr b="1" lang="en" sz="850">
                  <a:solidFill>
                    <a:srgbClr val="1B2430"/>
                  </a:solidFill>
                  <a:latin typeface="Arial"/>
                  <a:ea typeface="Arial"/>
                  <a:cs typeface="Arial"/>
                  <a:sym typeface="Arial"/>
                </a:rPr>
                <a:t>• Input:</a:t>
              </a:r>
              <a:r>
                <a:rPr lang="en" sz="850">
                  <a:solidFill>
                    <a:srgbClr val="1B2430"/>
                  </a:solidFill>
                  <a:latin typeface="Arial"/>
                  <a:ea typeface="Arial"/>
                  <a:cs typeface="Arial"/>
                  <a:sym typeface="Arial"/>
                </a:rPr>
                <a:t> 128×128×128 patch size; five downsamplings to 4×4×4 bottleneck; channels 32 → 320.</a:t>
              </a:r>
              <a:endParaRPr sz="850">
                <a:solidFill>
                  <a:srgbClr val="1B2430"/>
                </a:solidFill>
                <a:latin typeface="Arial"/>
                <a:ea typeface="Arial"/>
                <a:cs typeface="Arial"/>
                <a:sym typeface="Arial"/>
              </a:endParaRPr>
            </a:p>
            <a:p>
              <a:pPr indent="0" lvl="0" marL="0" rtl="0" algn="l">
                <a:spcBef>
                  <a:spcPts val="450"/>
                </a:spcBef>
                <a:spcAft>
                  <a:spcPts val="0"/>
                </a:spcAft>
                <a:buNone/>
              </a:pPr>
              <a:r>
                <a:rPr b="1" lang="en" sz="850">
                  <a:solidFill>
                    <a:srgbClr val="1B2430"/>
                  </a:solidFill>
                  <a:latin typeface="Arial"/>
                  <a:ea typeface="Arial"/>
                  <a:cs typeface="Arial"/>
                  <a:sym typeface="Arial"/>
                </a:rPr>
                <a:t>• Preprocessing:</a:t>
              </a:r>
              <a:r>
                <a:rPr lang="en" sz="850">
                  <a:solidFill>
                    <a:srgbClr val="1B2430"/>
                  </a:solidFill>
                  <a:latin typeface="Arial"/>
                  <a:ea typeface="Arial"/>
                  <a:cs typeface="Arial"/>
                  <a:sym typeface="Arial"/>
                </a:rPr>
                <a:t> Brain voxels normalized per image; non-brain voxels remain zero.</a:t>
              </a:r>
              <a:endParaRPr sz="850">
                <a:solidFill>
                  <a:srgbClr val="1B2430"/>
                </a:solidFill>
                <a:latin typeface="Arial"/>
                <a:ea typeface="Arial"/>
                <a:cs typeface="Arial"/>
                <a:sym typeface="Arial"/>
              </a:endParaRPr>
            </a:p>
          </p:txBody>
        </p:sp>
      </p:grpSp>
      <p:grpSp>
        <p:nvGrpSpPr>
          <p:cNvPr id="501" name="Google Shape;501;p47"/>
          <p:cNvGrpSpPr/>
          <p:nvPr/>
        </p:nvGrpSpPr>
        <p:grpSpPr>
          <a:xfrm>
            <a:off x="381000" y="2486025"/>
            <a:ext cx="4147200" cy="1285800"/>
            <a:chOff x="381000" y="2486025"/>
            <a:chExt cx="4147200" cy="1285800"/>
          </a:xfrm>
        </p:grpSpPr>
        <p:sp>
          <p:nvSpPr>
            <p:cNvPr id="502" name="Google Shape;502;p47"/>
            <p:cNvSpPr/>
            <p:nvPr/>
          </p:nvSpPr>
          <p:spPr>
            <a:xfrm>
              <a:off x="381000" y="2486025"/>
              <a:ext cx="4147200" cy="1285800"/>
            </a:xfrm>
            <a:prstGeom prst="roundRect">
              <a:avLst>
                <a:gd fmla="val 5925"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03" name="Google Shape;503;p47"/>
            <p:cNvSpPr txBox="1"/>
            <p:nvPr/>
          </p:nvSpPr>
          <p:spPr>
            <a:xfrm>
              <a:off x="381000" y="2486025"/>
              <a:ext cx="4147200" cy="12858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1000">
                  <a:solidFill>
                    <a:srgbClr val="0C2240"/>
                  </a:solidFill>
                  <a:latin typeface="Arial"/>
                  <a:ea typeface="Arial"/>
                  <a:cs typeface="Arial"/>
                  <a:sym typeface="Arial"/>
                </a:rPr>
                <a:t>Loss &amp; Optimization</a:t>
              </a:r>
              <a:endParaRPr b="1" sz="1000">
                <a:solidFill>
                  <a:srgbClr val="0C2240"/>
                </a:solidFill>
                <a:latin typeface="Arial"/>
                <a:ea typeface="Arial"/>
                <a:cs typeface="Arial"/>
                <a:sym typeface="Arial"/>
              </a:endParaRPr>
            </a:p>
            <a:p>
              <a:pPr indent="0" lvl="0" marL="0" rtl="0" algn="l">
                <a:spcBef>
                  <a:spcPts val="600"/>
                </a:spcBef>
                <a:spcAft>
                  <a:spcPts val="0"/>
                </a:spcAft>
                <a:buNone/>
              </a:pPr>
              <a:r>
                <a:rPr b="1" lang="en" sz="1000">
                  <a:solidFill>
                    <a:srgbClr val="1B2430"/>
                  </a:solidFill>
                  <a:latin typeface="Arial"/>
                  <a:ea typeface="Arial"/>
                  <a:cs typeface="Arial"/>
                  <a:sym typeface="Arial"/>
                </a:rPr>
                <a:t>• Loss:</a:t>
              </a:r>
              <a:r>
                <a:rPr lang="en" sz="1000">
                  <a:solidFill>
                    <a:srgbClr val="1B2430"/>
                  </a:solidFill>
                  <a:latin typeface="Arial"/>
                  <a:ea typeface="Arial"/>
                  <a:cs typeface="Arial"/>
                  <a:sym typeface="Arial"/>
                </a:rPr>
                <a:t> Dice + cross-entropy on edema, necrosis / non-enhancing tumor, and enhancing tumor.</a:t>
              </a:r>
              <a:endParaRPr sz="1000">
                <a:solidFill>
                  <a:srgbClr val="1B2430"/>
                </a:solidFill>
                <a:latin typeface="Arial"/>
                <a:ea typeface="Arial"/>
                <a:cs typeface="Arial"/>
                <a:sym typeface="Arial"/>
              </a:endParaRPr>
            </a:p>
            <a:p>
              <a:pPr indent="0" lvl="0" marL="0" rtl="0" algn="l">
                <a:spcBef>
                  <a:spcPts val="450"/>
                </a:spcBef>
                <a:spcAft>
                  <a:spcPts val="0"/>
                </a:spcAft>
                <a:buNone/>
              </a:pPr>
              <a:r>
                <a:rPr b="1" lang="en" sz="1000">
                  <a:solidFill>
                    <a:srgbClr val="1B2430"/>
                  </a:solidFill>
                  <a:latin typeface="Arial"/>
                  <a:ea typeface="Arial"/>
                  <a:cs typeface="Arial"/>
                  <a:sym typeface="Arial"/>
                </a:rPr>
                <a:t>• Training:</a:t>
              </a:r>
              <a:r>
                <a:rPr lang="en" sz="1000">
                  <a:solidFill>
                    <a:srgbClr val="1B2430"/>
                  </a:solidFill>
                  <a:latin typeface="Arial"/>
                  <a:ea typeface="Arial"/>
                  <a:cs typeface="Arial"/>
                  <a:sym typeface="Arial"/>
                </a:rPr>
                <a:t> SGD with Nesterov momentum (0.99), poly learning-rate decay, 1000 epochs.</a:t>
              </a:r>
              <a:endParaRPr sz="1000">
                <a:solidFill>
                  <a:srgbClr val="1B2430"/>
                </a:solidFill>
                <a:latin typeface="Arial"/>
                <a:ea typeface="Arial"/>
                <a:cs typeface="Arial"/>
                <a:sym typeface="Arial"/>
              </a:endParaRPr>
            </a:p>
          </p:txBody>
        </p:sp>
      </p:grpSp>
      <p:sp>
        <p:nvSpPr>
          <p:cNvPr id="504" name="Google Shape;504;p47"/>
          <p:cNvSpPr/>
          <p:nvPr/>
        </p:nvSpPr>
        <p:spPr>
          <a:xfrm>
            <a:off x="4682490" y="919163"/>
            <a:ext cx="4080600" cy="2938500"/>
          </a:xfrm>
          <a:prstGeom prst="roundRect">
            <a:avLst>
              <a:gd fmla="val 3889" name="adj"/>
            </a:avLst>
          </a:prstGeom>
          <a:solidFill>
            <a:srgbClr val="FFFFFF"/>
          </a:solidFill>
          <a:ln cap="flat" cmpd="sng" w="14300">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05" name="Google Shape;505;p47"/>
          <p:cNvSpPr/>
          <p:nvPr/>
        </p:nvSpPr>
        <p:spPr>
          <a:xfrm>
            <a:off x="4766434" y="3991423"/>
            <a:ext cx="1748700" cy="493800"/>
          </a:xfrm>
          <a:prstGeom prst="roundRect">
            <a:avLst>
              <a:gd fmla="val 11573" name="adj"/>
            </a:avLst>
          </a:prstGeom>
          <a:solidFill>
            <a:srgbClr val="E4F6EC"/>
          </a:solidFill>
          <a:ln cap="flat" cmpd="sng" w="9525">
            <a:solidFill>
              <a:srgbClr val="2FBF71"/>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06" name="Google Shape;506;p47"/>
          <p:cNvSpPr/>
          <p:nvPr/>
        </p:nvSpPr>
        <p:spPr>
          <a:xfrm>
            <a:off x="4848739" y="4053145"/>
            <a:ext cx="1584300" cy="1098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680">
                <a:solidFill>
                  <a:srgbClr val="5E6B7A"/>
                </a:solidFill>
                <a:latin typeface="Arial"/>
                <a:ea typeface="Arial"/>
                <a:cs typeface="Arial"/>
                <a:sym typeface="Arial"/>
              </a:rPr>
              <a:t>Patch size</a:t>
            </a:r>
            <a:endParaRPr sz="680">
              <a:solidFill>
                <a:srgbClr val="5E6B7A"/>
              </a:solidFill>
              <a:latin typeface="Arial"/>
              <a:ea typeface="Arial"/>
              <a:cs typeface="Arial"/>
              <a:sym typeface="Arial"/>
            </a:endParaRPr>
          </a:p>
        </p:txBody>
      </p:sp>
      <p:sp>
        <p:nvSpPr>
          <p:cNvPr id="507" name="Google Shape;507;p47"/>
          <p:cNvSpPr/>
          <p:nvPr/>
        </p:nvSpPr>
        <p:spPr>
          <a:xfrm>
            <a:off x="4848739" y="4197163"/>
            <a:ext cx="1584300" cy="150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930">
                <a:solidFill>
                  <a:srgbClr val="2FBF71"/>
                </a:solidFill>
                <a:latin typeface="Play"/>
                <a:ea typeface="Play"/>
                <a:cs typeface="Play"/>
                <a:sym typeface="Play"/>
              </a:rPr>
              <a:t>128 × 128 × 128</a:t>
            </a:r>
            <a:endParaRPr b="1" sz="930">
              <a:solidFill>
                <a:srgbClr val="2FBF71"/>
              </a:solidFill>
              <a:latin typeface="Play"/>
              <a:ea typeface="Play"/>
              <a:cs typeface="Play"/>
              <a:sym typeface="Play"/>
            </a:endParaRPr>
          </a:p>
        </p:txBody>
      </p:sp>
      <p:sp>
        <p:nvSpPr>
          <p:cNvPr id="508" name="Google Shape;508;p47"/>
          <p:cNvSpPr/>
          <p:nvPr/>
        </p:nvSpPr>
        <p:spPr>
          <a:xfrm>
            <a:off x="6652441" y="3991423"/>
            <a:ext cx="1886100" cy="493800"/>
          </a:xfrm>
          <a:prstGeom prst="roundRect">
            <a:avLst>
              <a:gd fmla="val 11573" name="adj"/>
            </a:avLst>
          </a:prstGeom>
          <a:solidFill>
            <a:srgbClr val="FFF1DE"/>
          </a:solidFill>
          <a:ln cap="flat" cmpd="sng" w="9525">
            <a:solidFill>
              <a:srgbClr val="F2B263"/>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09" name="Google Shape;509;p47"/>
          <p:cNvSpPr/>
          <p:nvPr/>
        </p:nvSpPr>
        <p:spPr>
          <a:xfrm>
            <a:off x="6734737" y="4053145"/>
            <a:ext cx="1721400" cy="1098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680">
                <a:solidFill>
                  <a:srgbClr val="5E6B7A"/>
                </a:solidFill>
                <a:latin typeface="Arial"/>
                <a:ea typeface="Arial"/>
                <a:cs typeface="Arial"/>
                <a:sym typeface="Arial"/>
              </a:rPr>
              <a:t>Backbone choice</a:t>
            </a:r>
            <a:endParaRPr sz="680">
              <a:solidFill>
                <a:srgbClr val="5E6B7A"/>
              </a:solidFill>
              <a:latin typeface="Arial"/>
              <a:ea typeface="Arial"/>
              <a:cs typeface="Arial"/>
              <a:sym typeface="Arial"/>
            </a:endParaRPr>
          </a:p>
        </p:txBody>
      </p:sp>
      <p:sp>
        <p:nvSpPr>
          <p:cNvPr id="510" name="Google Shape;510;p47"/>
          <p:cNvSpPr/>
          <p:nvPr/>
        </p:nvSpPr>
        <p:spPr>
          <a:xfrm>
            <a:off x="6734737" y="4197163"/>
            <a:ext cx="1721400" cy="150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930">
                <a:solidFill>
                  <a:srgbClr val="F2B263"/>
                </a:solidFill>
                <a:latin typeface="Play"/>
                <a:ea typeface="Play"/>
                <a:cs typeface="Play"/>
                <a:sym typeface="Play"/>
              </a:rPr>
              <a:t>Plain U-Net-like</a:t>
            </a:r>
            <a:endParaRPr b="1" sz="930">
              <a:solidFill>
                <a:srgbClr val="F2B263"/>
              </a:solidFill>
              <a:latin typeface="Play"/>
              <a:ea typeface="Play"/>
              <a:cs typeface="Play"/>
              <a:sym typeface="Play"/>
            </a:endParaRPr>
          </a:p>
        </p:txBody>
      </p:sp>
      <p:sp>
        <p:nvSpPr>
          <p:cNvPr id="511" name="Google Shape;511;p47"/>
          <p:cNvSpPr/>
          <p:nvPr/>
        </p:nvSpPr>
        <p:spPr>
          <a:xfrm>
            <a:off x="381000" y="3991356"/>
            <a:ext cx="8382000" cy="493500"/>
          </a:xfrm>
          <a:prstGeom prst="roundRect">
            <a:avLst>
              <a:gd fmla="val 11580" name="adj"/>
            </a:avLst>
          </a:prstGeom>
          <a:solidFill>
            <a:srgbClr val="EEF1F4"/>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12" name="Google Shape;512;p47"/>
          <p:cNvSpPr/>
          <p:nvPr/>
        </p:nvSpPr>
        <p:spPr>
          <a:xfrm>
            <a:off x="571500" y="3991356"/>
            <a:ext cx="8001000" cy="493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0C2240"/>
                </a:solidFill>
                <a:latin typeface="Arial"/>
                <a:ea typeface="Arial"/>
                <a:cs typeface="Arial"/>
                <a:sym typeface="Arial"/>
              </a:rPr>
              <a:t>This paper wins without a novel backbone: the baseline architecture stays intentionally plain</a:t>
            </a:r>
            <a:endParaRPr b="1" sz="1100">
              <a:solidFill>
                <a:srgbClr val="0C2240"/>
              </a:solidFill>
              <a:latin typeface="Arial"/>
              <a:ea typeface="Arial"/>
              <a:cs typeface="Arial"/>
              <a:sym typeface="Arial"/>
            </a:endParaRPr>
          </a:p>
        </p:txBody>
      </p:sp>
      <p:pic>
        <p:nvPicPr>
          <p:cNvPr id="513" name="Google Shape;513;p47"/>
          <p:cNvPicPr preferRelativeResize="0"/>
          <p:nvPr/>
        </p:nvPicPr>
        <p:blipFill rotWithShape="1">
          <a:blip r:embed="rId3">
            <a:alphaModFix/>
          </a:blip>
          <a:srcRect b="13153" l="0" r="0" t="13160"/>
          <a:stretch/>
        </p:blipFill>
        <p:spPr>
          <a:xfrm>
            <a:off x="4912995" y="1047750"/>
            <a:ext cx="3619500" cy="2667000"/>
          </a:xfrm>
          <a:prstGeom prst="roundRect">
            <a:avLst>
              <a:gd fmla="val 2857" name="adj"/>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8" name="Shape 518"/>
        <p:cNvGrpSpPr/>
        <p:nvPr/>
      </p:nvGrpSpPr>
      <p:grpSpPr>
        <a:xfrm>
          <a:off x="0" y="0"/>
          <a:ext cx="0" cy="0"/>
          <a:chOff x="0" y="0"/>
          <a:chExt cx="0" cy="0"/>
        </a:xfrm>
      </p:grpSpPr>
      <p:sp>
        <p:nvSpPr>
          <p:cNvPr id="519" name="Google Shape;519;p48"/>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0" name="Google Shape;520;p48"/>
          <p:cNvSpPr/>
          <p:nvPr/>
        </p:nvSpPr>
        <p:spPr>
          <a:xfrm>
            <a:off x="377200" y="24003"/>
            <a:ext cx="2880300" cy="822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700">
                <a:solidFill>
                  <a:srgbClr val="FFFFFF"/>
                </a:solidFill>
                <a:latin typeface="Arial"/>
                <a:ea typeface="Arial"/>
                <a:cs typeface="Arial"/>
                <a:sym typeface="Arial"/>
              </a:rPr>
              <a:t>PAPER 4 | NNU-NET</a:t>
            </a:r>
            <a:endParaRPr b="1" sz="700">
              <a:solidFill>
                <a:srgbClr val="FFFFFF"/>
              </a:solidFill>
              <a:latin typeface="Arial"/>
              <a:ea typeface="Arial"/>
              <a:cs typeface="Arial"/>
              <a:sym typeface="Arial"/>
            </a:endParaRPr>
          </a:p>
        </p:txBody>
      </p:sp>
      <p:sp>
        <p:nvSpPr>
          <p:cNvPr id="521" name="Google Shape;521;p48"/>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rPr b="0" i="0" lang="en" sz="700" u="none" cap="none" strike="noStrike">
                <a:solidFill>
                  <a:srgbClr val="FFFFFF"/>
                </a:solidFill>
                <a:latin typeface="Arial"/>
                <a:ea typeface="Arial"/>
                <a:cs typeface="Arial"/>
                <a:sym typeface="Arial"/>
              </a:rPr>
              <a:t>10</a:t>
            </a:r>
            <a:endParaRPr b="0" i="0" sz="700" u="none" cap="none" strike="noStrike">
              <a:solidFill>
                <a:schemeClr val="dk1"/>
              </a:solidFill>
              <a:latin typeface="Arial"/>
              <a:ea typeface="Arial"/>
              <a:cs typeface="Arial"/>
              <a:sym typeface="Arial"/>
            </a:endParaRPr>
          </a:p>
        </p:txBody>
      </p:sp>
      <p:sp>
        <p:nvSpPr>
          <p:cNvPr id="522" name="Google Shape;522;p48"/>
          <p:cNvSpPr/>
          <p:nvPr/>
        </p:nvSpPr>
        <p:spPr>
          <a:xfrm>
            <a:off x="377200" y="260604"/>
            <a:ext cx="8092800" cy="219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C2240"/>
              </a:buClr>
              <a:buSzPts val="1800"/>
              <a:buFont typeface="Play"/>
              <a:buNone/>
            </a:pPr>
            <a:r>
              <a:rPr b="1" i="0" lang="en" sz="1800" u="none" cap="none" strike="noStrike">
                <a:solidFill>
                  <a:srgbClr val="0C2240"/>
                </a:solidFill>
                <a:latin typeface="Play"/>
                <a:ea typeface="Play"/>
                <a:cs typeface="Play"/>
                <a:sym typeface="Play"/>
              </a:rPr>
              <a:t>nnU-Net | BraTS-</a:t>
            </a:r>
            <a:r>
              <a:rPr b="1" lang="en" sz="1800">
                <a:solidFill>
                  <a:srgbClr val="0C2240"/>
                </a:solidFill>
                <a:latin typeface="Play"/>
                <a:ea typeface="Play"/>
                <a:cs typeface="Play"/>
                <a:sym typeface="Play"/>
              </a:rPr>
              <a:t>S</a:t>
            </a:r>
            <a:r>
              <a:rPr b="1" i="0" lang="en" sz="1800" u="none" cap="none" strike="noStrike">
                <a:solidFill>
                  <a:srgbClr val="0C2240"/>
                </a:solidFill>
                <a:latin typeface="Play"/>
                <a:ea typeface="Play"/>
                <a:cs typeface="Play"/>
                <a:sym typeface="Play"/>
              </a:rPr>
              <a:t>pecific </a:t>
            </a:r>
            <a:r>
              <a:rPr b="1" lang="en" sz="1800">
                <a:solidFill>
                  <a:srgbClr val="0C2240"/>
                </a:solidFill>
                <a:latin typeface="Play"/>
                <a:ea typeface="Play"/>
                <a:cs typeface="Play"/>
                <a:sym typeface="Play"/>
              </a:rPr>
              <a:t>W</a:t>
            </a:r>
            <a:r>
              <a:rPr b="1" i="0" lang="en" sz="1800" u="none" cap="none" strike="noStrike">
                <a:solidFill>
                  <a:srgbClr val="0C2240"/>
                </a:solidFill>
                <a:latin typeface="Play"/>
                <a:ea typeface="Play"/>
                <a:cs typeface="Play"/>
                <a:sym typeface="Play"/>
              </a:rPr>
              <a:t>orkflow and </a:t>
            </a:r>
            <a:r>
              <a:rPr b="1" lang="en" sz="1800">
                <a:solidFill>
                  <a:srgbClr val="0C2240"/>
                </a:solidFill>
                <a:latin typeface="Play"/>
                <a:ea typeface="Play"/>
                <a:cs typeface="Play"/>
                <a:sym typeface="Play"/>
              </a:rPr>
              <a:t>O</a:t>
            </a:r>
            <a:r>
              <a:rPr b="1" i="0" lang="en" sz="1800" u="none" cap="none" strike="noStrike">
                <a:solidFill>
                  <a:srgbClr val="0C2240"/>
                </a:solidFill>
                <a:latin typeface="Play"/>
                <a:ea typeface="Play"/>
                <a:cs typeface="Play"/>
                <a:sym typeface="Play"/>
              </a:rPr>
              <a:t>ptimizations</a:t>
            </a:r>
            <a:endParaRPr b="0" i="0" sz="1800" u="none" cap="none" strike="noStrike">
              <a:solidFill>
                <a:schemeClr val="dk1"/>
              </a:solidFill>
              <a:latin typeface="Arial"/>
              <a:ea typeface="Arial"/>
              <a:cs typeface="Arial"/>
              <a:sym typeface="Arial"/>
            </a:endParaRPr>
          </a:p>
        </p:txBody>
      </p:sp>
      <p:sp>
        <p:nvSpPr>
          <p:cNvPr id="523" name="Google Shape;523;p48"/>
          <p:cNvSpPr/>
          <p:nvPr/>
        </p:nvSpPr>
        <p:spPr>
          <a:xfrm>
            <a:off x="37720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4" name="Google Shape;524;p48"/>
          <p:cNvSpPr/>
          <p:nvPr/>
        </p:nvSpPr>
        <p:spPr>
          <a:xfrm>
            <a:off x="411491"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Problem &amp; gap</a:t>
            </a:r>
            <a:endParaRPr b="0" i="0" sz="700" u="none" cap="none" strike="noStrike">
              <a:solidFill>
                <a:schemeClr val="dk1"/>
              </a:solidFill>
              <a:latin typeface="Arial"/>
              <a:ea typeface="Arial"/>
              <a:cs typeface="Arial"/>
              <a:sym typeface="Arial"/>
            </a:endParaRPr>
          </a:p>
        </p:txBody>
      </p:sp>
      <p:sp>
        <p:nvSpPr>
          <p:cNvPr id="525" name="Google Shape;525;p48"/>
          <p:cNvSpPr/>
          <p:nvPr/>
        </p:nvSpPr>
        <p:spPr>
          <a:xfrm>
            <a:off x="1831135"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6" name="Google Shape;526;p48"/>
          <p:cNvSpPr/>
          <p:nvPr/>
        </p:nvSpPr>
        <p:spPr>
          <a:xfrm>
            <a:off x="1865426"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Method</a:t>
            </a:r>
            <a:endParaRPr b="0" i="0" sz="700" u="none" cap="none" strike="noStrike">
              <a:solidFill>
                <a:schemeClr val="dk1"/>
              </a:solidFill>
              <a:latin typeface="Arial"/>
              <a:ea typeface="Arial"/>
              <a:cs typeface="Arial"/>
              <a:sym typeface="Arial"/>
            </a:endParaRPr>
          </a:p>
        </p:txBody>
      </p:sp>
      <p:sp>
        <p:nvSpPr>
          <p:cNvPr id="527" name="Google Shape;527;p48"/>
          <p:cNvSpPr/>
          <p:nvPr/>
        </p:nvSpPr>
        <p:spPr>
          <a:xfrm>
            <a:off x="3285070" y="541782"/>
            <a:ext cx="1399200" cy="192000"/>
          </a:xfrm>
          <a:prstGeom prst="roundRect">
            <a:avLst>
              <a:gd fmla="val 17857" name="adj"/>
            </a:avLst>
          </a:prstGeom>
          <a:solidFill>
            <a:srgbClr val="E4F6EC"/>
          </a:solidFill>
          <a:ln cap="flat" cmpd="sng" w="12700">
            <a:solidFill>
              <a:srgbClr val="E4F6E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8" name="Google Shape;528;p48"/>
          <p:cNvSpPr/>
          <p:nvPr/>
        </p:nvSpPr>
        <p:spPr>
          <a:xfrm>
            <a:off x="3319360"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C2240"/>
              </a:buClr>
              <a:buSzPts val="700"/>
              <a:buFont typeface="Arial"/>
              <a:buNone/>
            </a:pPr>
            <a:r>
              <a:rPr b="1" i="0" lang="en" sz="700" u="none" cap="none" strike="noStrike">
                <a:solidFill>
                  <a:srgbClr val="0C2240"/>
                </a:solidFill>
                <a:latin typeface="Arial"/>
                <a:ea typeface="Arial"/>
                <a:cs typeface="Arial"/>
                <a:sym typeface="Arial"/>
              </a:rPr>
              <a:t>Workflow</a:t>
            </a:r>
            <a:endParaRPr b="0" i="0" sz="700" u="none" cap="none" strike="noStrike">
              <a:solidFill>
                <a:schemeClr val="dk1"/>
              </a:solidFill>
              <a:latin typeface="Arial"/>
              <a:ea typeface="Arial"/>
              <a:cs typeface="Arial"/>
              <a:sym typeface="Arial"/>
            </a:endParaRPr>
          </a:p>
        </p:txBody>
      </p:sp>
      <p:sp>
        <p:nvSpPr>
          <p:cNvPr id="529" name="Google Shape;529;p48"/>
          <p:cNvSpPr/>
          <p:nvPr/>
        </p:nvSpPr>
        <p:spPr>
          <a:xfrm>
            <a:off x="4739004"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0" name="Google Shape;530;p48"/>
          <p:cNvSpPr/>
          <p:nvPr/>
        </p:nvSpPr>
        <p:spPr>
          <a:xfrm>
            <a:off x="4773295"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Results &amp; critique</a:t>
            </a:r>
            <a:endParaRPr b="0" i="0" sz="700" u="none" cap="none" strike="noStrike">
              <a:solidFill>
                <a:schemeClr val="dk1"/>
              </a:solidFill>
              <a:latin typeface="Arial"/>
              <a:ea typeface="Arial"/>
              <a:cs typeface="Arial"/>
              <a:sym typeface="Arial"/>
            </a:endParaRPr>
          </a:p>
        </p:txBody>
      </p:sp>
      <p:sp>
        <p:nvSpPr>
          <p:cNvPr id="531" name="Google Shape;531;p48"/>
          <p:cNvSpPr/>
          <p:nvPr/>
        </p:nvSpPr>
        <p:spPr>
          <a:xfrm>
            <a:off x="381000" y="952500"/>
            <a:ext cx="4143300" cy="2857500"/>
          </a:xfrm>
          <a:prstGeom prst="rect">
            <a:avLst/>
          </a:prstGeom>
          <a:solidFill>
            <a:srgbClr val="000000">
              <a:alpha val="0"/>
            </a:srgbClr>
          </a:solid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1100">
                <a:solidFill>
                  <a:srgbClr val="0C2240"/>
                </a:solidFill>
                <a:highlight>
                  <a:srgbClr val="F8FAFC"/>
                </a:highlight>
                <a:latin typeface="Arial"/>
                <a:ea typeface="Arial"/>
                <a:cs typeface="Arial"/>
                <a:sym typeface="Arial"/>
              </a:rPr>
              <a:t>Workflow Optimizations</a:t>
            </a:r>
            <a:endParaRPr b="1" sz="1100">
              <a:solidFill>
                <a:srgbClr val="0C2240"/>
              </a:solidFill>
              <a:highlight>
                <a:srgbClr val="F8FAFC"/>
              </a:highlight>
              <a:latin typeface="Arial"/>
              <a:ea typeface="Arial"/>
              <a:cs typeface="Arial"/>
              <a:sym typeface="Arial"/>
            </a:endParaRPr>
          </a:p>
          <a:p>
            <a:pPr indent="0" lvl="0" marL="0" rtl="0" algn="l">
              <a:spcBef>
                <a:spcPts val="600"/>
              </a:spcBef>
              <a:spcAft>
                <a:spcPts val="0"/>
              </a:spcAft>
              <a:buNone/>
            </a:pPr>
            <a:r>
              <a:rPr b="0" lang="en" sz="1000">
                <a:solidFill>
                  <a:srgbClr val="1B2430"/>
                </a:solidFill>
                <a:highlight>
                  <a:srgbClr val="F8FAFC"/>
                </a:highlight>
                <a:latin typeface="Arial"/>
                <a:ea typeface="Arial"/>
                <a:cs typeface="Arial"/>
                <a:sym typeface="Arial"/>
              </a:rPr>
              <a:t>• </a:t>
            </a:r>
            <a:r>
              <a:rPr b="1" lang="en" sz="1000">
                <a:solidFill>
                  <a:srgbClr val="1B2430"/>
                </a:solidFill>
                <a:highlight>
                  <a:srgbClr val="F8FAFC"/>
                </a:highlight>
                <a:latin typeface="Arial"/>
                <a:ea typeface="Arial"/>
                <a:cs typeface="Arial"/>
                <a:sym typeface="Arial"/>
              </a:rPr>
              <a:t>Region-based training:</a:t>
            </a:r>
            <a:r>
              <a:rPr b="0" lang="en" sz="1000">
                <a:solidFill>
                  <a:srgbClr val="1B2430"/>
                </a:solidFill>
                <a:highlight>
                  <a:srgbClr val="F8FAFC"/>
                </a:highlight>
                <a:latin typeface="Arial"/>
                <a:ea typeface="Arial"/>
                <a:cs typeface="Arial"/>
                <a:sym typeface="Arial"/>
              </a:rPr>
              <a:t> predicts WT, TC, and ET directly using sigmoid outputs and binary cross-entropy.</a:t>
            </a:r>
            <a:endParaRPr b="0" sz="1000">
              <a:solidFill>
                <a:srgbClr val="1B2430"/>
              </a:solidFill>
              <a:highlight>
                <a:srgbClr val="F8FAFC"/>
              </a:highlight>
              <a:latin typeface="Arial"/>
              <a:ea typeface="Arial"/>
              <a:cs typeface="Arial"/>
              <a:sym typeface="Arial"/>
            </a:endParaRPr>
          </a:p>
          <a:p>
            <a:pPr indent="0" lvl="0" marL="0" rtl="0" algn="l">
              <a:spcBef>
                <a:spcPts val="600"/>
              </a:spcBef>
              <a:spcAft>
                <a:spcPts val="0"/>
              </a:spcAft>
              <a:buNone/>
            </a:pPr>
            <a:r>
              <a:rPr b="0" lang="en" sz="1000">
                <a:solidFill>
                  <a:srgbClr val="1B2430"/>
                </a:solidFill>
                <a:highlight>
                  <a:srgbClr val="F8FAFC"/>
                </a:highlight>
                <a:latin typeface="Arial"/>
                <a:ea typeface="Arial"/>
                <a:cs typeface="Arial"/>
                <a:sym typeface="Arial"/>
              </a:rPr>
              <a:t>• </a:t>
            </a:r>
            <a:r>
              <a:rPr b="1" lang="en" sz="1000">
                <a:solidFill>
                  <a:srgbClr val="1B2430"/>
                </a:solidFill>
                <a:highlight>
                  <a:srgbClr val="F8FAFC"/>
                </a:highlight>
                <a:latin typeface="Arial"/>
                <a:ea typeface="Arial"/>
                <a:cs typeface="Arial"/>
                <a:sym typeface="Arial"/>
              </a:rPr>
              <a:t>Data &amp; Training:</a:t>
            </a:r>
            <a:r>
              <a:rPr b="0" lang="en" sz="1000">
                <a:solidFill>
                  <a:srgbClr val="1B2430"/>
                </a:solidFill>
                <a:highlight>
                  <a:srgbClr val="F8FAFC"/>
                </a:highlight>
                <a:latin typeface="Arial"/>
                <a:ea typeface="Arial"/>
                <a:cs typeface="Arial"/>
                <a:sym typeface="Arial"/>
              </a:rPr>
              <a:t> stronger augmentation, batch Dice, BN experiments, and larger-batch variants.</a:t>
            </a:r>
            <a:endParaRPr b="0" sz="1000">
              <a:solidFill>
                <a:srgbClr val="1B2430"/>
              </a:solidFill>
              <a:highlight>
                <a:srgbClr val="F8FAFC"/>
              </a:highlight>
              <a:latin typeface="Arial"/>
              <a:ea typeface="Arial"/>
              <a:cs typeface="Arial"/>
              <a:sym typeface="Arial"/>
            </a:endParaRPr>
          </a:p>
          <a:p>
            <a:pPr indent="0" lvl="0" marL="0" rtl="0" algn="l">
              <a:spcBef>
                <a:spcPts val="600"/>
              </a:spcBef>
              <a:spcAft>
                <a:spcPts val="0"/>
              </a:spcAft>
              <a:buNone/>
            </a:pPr>
            <a:r>
              <a:rPr b="0" lang="en" sz="1000">
                <a:solidFill>
                  <a:srgbClr val="1B2430"/>
                </a:solidFill>
                <a:highlight>
                  <a:srgbClr val="F8FAFC"/>
                </a:highlight>
                <a:latin typeface="Arial"/>
                <a:ea typeface="Arial"/>
                <a:cs typeface="Arial"/>
                <a:sym typeface="Arial"/>
              </a:rPr>
              <a:t>• </a:t>
            </a:r>
            <a:r>
              <a:rPr b="1" lang="en" sz="1000">
                <a:solidFill>
                  <a:srgbClr val="1B2430"/>
                </a:solidFill>
                <a:highlight>
                  <a:srgbClr val="F8FAFC"/>
                </a:highlight>
                <a:latin typeface="Arial"/>
                <a:ea typeface="Arial"/>
                <a:cs typeface="Arial"/>
                <a:sym typeface="Arial"/>
              </a:rPr>
              <a:t>Postprocessing:</a:t>
            </a:r>
            <a:r>
              <a:rPr b="0" lang="en" sz="1000">
                <a:solidFill>
                  <a:srgbClr val="1B2430"/>
                </a:solidFill>
                <a:highlight>
                  <a:srgbClr val="F8FAFC"/>
                </a:highlight>
                <a:latin typeface="Arial"/>
                <a:ea typeface="Arial"/>
                <a:cs typeface="Arial"/>
                <a:sym typeface="Arial"/>
              </a:rPr>
              <a:t> removes tiny ET regions below learned threshold; relabels as necrosis to preserve TC.</a:t>
            </a:r>
            <a:endParaRPr b="0" sz="1000">
              <a:solidFill>
                <a:srgbClr val="1B2430"/>
              </a:solidFill>
              <a:highlight>
                <a:srgbClr val="F8FAFC"/>
              </a:highlight>
              <a:latin typeface="Arial"/>
              <a:ea typeface="Arial"/>
              <a:cs typeface="Arial"/>
              <a:sym typeface="Arial"/>
            </a:endParaRPr>
          </a:p>
          <a:p>
            <a:pPr indent="0" lvl="0" marL="0" rtl="0" algn="l">
              <a:spcBef>
                <a:spcPts val="600"/>
              </a:spcBef>
              <a:spcAft>
                <a:spcPts val="0"/>
              </a:spcAft>
              <a:buNone/>
            </a:pPr>
            <a:r>
              <a:rPr b="0" lang="en" sz="1000">
                <a:solidFill>
                  <a:srgbClr val="1B2430"/>
                </a:solidFill>
                <a:highlight>
                  <a:srgbClr val="F8FAFC"/>
                </a:highlight>
                <a:latin typeface="Arial"/>
                <a:ea typeface="Arial"/>
                <a:cs typeface="Arial"/>
                <a:sym typeface="Arial"/>
              </a:rPr>
              <a:t>• </a:t>
            </a:r>
            <a:r>
              <a:rPr b="1" lang="en" sz="1000">
                <a:solidFill>
                  <a:srgbClr val="1B2430"/>
                </a:solidFill>
                <a:highlight>
                  <a:srgbClr val="F8FAFC"/>
                </a:highlight>
                <a:latin typeface="Arial"/>
                <a:ea typeface="Arial"/>
                <a:cs typeface="Arial"/>
                <a:sym typeface="Arial"/>
              </a:rPr>
              <a:t>Model Selection:</a:t>
            </a:r>
            <a:r>
              <a:rPr b="0" lang="en" sz="1000">
                <a:solidFill>
                  <a:srgbClr val="1B2430"/>
                </a:solidFill>
                <a:highlight>
                  <a:srgbClr val="F8FAFC"/>
                </a:highlight>
                <a:latin typeface="Arial"/>
                <a:ea typeface="Arial"/>
                <a:cs typeface="Arial"/>
                <a:sym typeface="Arial"/>
              </a:rPr>
              <a:t> ranking-aware logic (reimplementing BraTS rank-then-aggregate) vs mean metrics.</a:t>
            </a:r>
            <a:endParaRPr b="0" sz="1000">
              <a:solidFill>
                <a:srgbClr val="1B2430"/>
              </a:solidFill>
              <a:highlight>
                <a:srgbClr val="F8FAFC"/>
              </a:highlight>
              <a:latin typeface="Arial"/>
              <a:ea typeface="Arial"/>
              <a:cs typeface="Arial"/>
              <a:sym typeface="Arial"/>
            </a:endParaRPr>
          </a:p>
          <a:p>
            <a:pPr indent="0" lvl="0" marL="0" rtl="0" algn="l">
              <a:spcBef>
                <a:spcPts val="600"/>
              </a:spcBef>
              <a:spcAft>
                <a:spcPts val="0"/>
              </a:spcAft>
              <a:buNone/>
            </a:pPr>
            <a:r>
              <a:rPr b="0" lang="en" sz="1000">
                <a:solidFill>
                  <a:srgbClr val="1B2430"/>
                </a:solidFill>
                <a:highlight>
                  <a:srgbClr val="F8FAFC"/>
                </a:highlight>
                <a:latin typeface="Arial"/>
                <a:ea typeface="Arial"/>
                <a:cs typeface="Arial"/>
                <a:sym typeface="Arial"/>
              </a:rPr>
              <a:t>• </a:t>
            </a:r>
            <a:r>
              <a:rPr b="1" lang="en" sz="1000">
                <a:solidFill>
                  <a:srgbClr val="1B2430"/>
                </a:solidFill>
                <a:highlight>
                  <a:srgbClr val="F8FAFC"/>
                </a:highlight>
                <a:latin typeface="Arial"/>
                <a:ea typeface="Arial"/>
                <a:cs typeface="Arial"/>
                <a:sym typeface="Arial"/>
              </a:rPr>
              <a:t>Final Workflow:</a:t>
            </a:r>
            <a:r>
              <a:rPr b="0" lang="en" sz="1000">
                <a:solidFill>
                  <a:srgbClr val="1B2430"/>
                </a:solidFill>
                <a:highlight>
                  <a:srgbClr val="F8FAFC"/>
                </a:highlight>
                <a:latin typeface="Arial"/>
                <a:ea typeface="Arial"/>
                <a:cs typeface="Arial"/>
                <a:sym typeface="Arial"/>
              </a:rPr>
              <a:t> plain backbone + task-aligned targets + evaluation-aware selection + ensemble.</a:t>
            </a:r>
            <a:endParaRPr b="0" sz="1000">
              <a:solidFill>
                <a:srgbClr val="1B2430"/>
              </a:solidFill>
              <a:highlight>
                <a:srgbClr val="F8FAFC"/>
              </a:highlight>
              <a:latin typeface="Arial"/>
              <a:ea typeface="Arial"/>
              <a:cs typeface="Arial"/>
              <a:sym typeface="Arial"/>
            </a:endParaRPr>
          </a:p>
        </p:txBody>
      </p:sp>
      <p:cxnSp>
        <p:nvCxnSpPr>
          <p:cNvPr id="532" name="Google Shape;532;p48"/>
          <p:cNvCxnSpPr/>
          <p:nvPr/>
        </p:nvCxnSpPr>
        <p:spPr>
          <a:xfrm>
            <a:off x="5381625" y="1657350"/>
            <a:ext cx="285900" cy="0"/>
          </a:xfrm>
          <a:prstGeom prst="straightConnector1">
            <a:avLst/>
          </a:prstGeom>
          <a:solidFill>
            <a:srgbClr val="FFFFFF"/>
          </a:solidFill>
          <a:ln cap="flat" cmpd="sng" w="19050">
            <a:solidFill>
              <a:srgbClr val="B5BFC9"/>
            </a:solidFill>
            <a:prstDash val="solid"/>
            <a:round/>
            <a:headEnd len="sm" w="sm" type="none"/>
            <a:tailEnd len="med" w="med" type="triangle"/>
          </a:ln>
        </p:spPr>
      </p:cxnSp>
      <p:cxnSp>
        <p:nvCxnSpPr>
          <p:cNvPr id="533" name="Google Shape;533;p48"/>
          <p:cNvCxnSpPr/>
          <p:nvPr/>
        </p:nvCxnSpPr>
        <p:spPr>
          <a:xfrm>
            <a:off x="6524625" y="1657350"/>
            <a:ext cx="285900" cy="0"/>
          </a:xfrm>
          <a:prstGeom prst="straightConnector1">
            <a:avLst/>
          </a:prstGeom>
          <a:solidFill>
            <a:srgbClr val="FFFFFF"/>
          </a:solidFill>
          <a:ln cap="flat" cmpd="sng" w="19050">
            <a:solidFill>
              <a:srgbClr val="B5BFC9"/>
            </a:solidFill>
            <a:prstDash val="solid"/>
            <a:round/>
            <a:headEnd len="sm" w="sm" type="none"/>
            <a:tailEnd len="med" w="med" type="triangle"/>
          </a:ln>
        </p:spPr>
      </p:cxnSp>
      <p:cxnSp>
        <p:nvCxnSpPr>
          <p:cNvPr id="534" name="Google Shape;534;p48"/>
          <p:cNvCxnSpPr/>
          <p:nvPr/>
        </p:nvCxnSpPr>
        <p:spPr>
          <a:xfrm>
            <a:off x="7667625" y="1657350"/>
            <a:ext cx="285900" cy="0"/>
          </a:xfrm>
          <a:prstGeom prst="straightConnector1">
            <a:avLst/>
          </a:prstGeom>
          <a:solidFill>
            <a:srgbClr val="FFFFFF"/>
          </a:solidFill>
          <a:ln cap="flat" cmpd="sng" w="19050">
            <a:solidFill>
              <a:srgbClr val="B5BFC9"/>
            </a:solidFill>
            <a:prstDash val="solid"/>
            <a:round/>
            <a:headEnd len="sm" w="sm" type="none"/>
            <a:tailEnd len="med" w="med" type="triangle"/>
          </a:ln>
        </p:spPr>
      </p:cxnSp>
      <p:sp>
        <p:nvSpPr>
          <p:cNvPr id="535" name="Google Shape;535;p48"/>
          <p:cNvSpPr/>
          <p:nvPr/>
        </p:nvSpPr>
        <p:spPr>
          <a:xfrm>
            <a:off x="4619625" y="1371600"/>
            <a:ext cx="762000" cy="571500"/>
          </a:xfrm>
          <a:prstGeom prst="roundRect">
            <a:avLst>
              <a:gd fmla="val 10000" name="adj"/>
            </a:avLst>
          </a:prstGeom>
          <a:solidFill>
            <a:srgbClr val="EEF1F4"/>
          </a:solidFill>
          <a:ln cap="flat" cmpd="sng" w="14300">
            <a:solidFill>
              <a:srgbClr val="0C224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36" name="Google Shape;536;p48"/>
          <p:cNvSpPr/>
          <p:nvPr/>
        </p:nvSpPr>
        <p:spPr>
          <a:xfrm>
            <a:off x="4619625" y="1371600"/>
            <a:ext cx="762000" cy="571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850">
                <a:solidFill>
                  <a:srgbClr val="1B2430"/>
                </a:solidFill>
                <a:latin typeface="Arial"/>
                <a:ea typeface="Arial"/>
                <a:cs typeface="Arial"/>
                <a:sym typeface="Arial"/>
              </a:rPr>
              <a:t>Baseline</a:t>
            </a:r>
            <a:endParaRPr b="1" sz="850">
              <a:solidFill>
                <a:srgbClr val="1B2430"/>
              </a:solidFill>
              <a:latin typeface="Arial"/>
              <a:ea typeface="Arial"/>
              <a:cs typeface="Arial"/>
              <a:sym typeface="Arial"/>
            </a:endParaRPr>
          </a:p>
        </p:txBody>
      </p:sp>
      <p:sp>
        <p:nvSpPr>
          <p:cNvPr id="537" name="Google Shape;537;p48"/>
          <p:cNvSpPr/>
          <p:nvPr/>
        </p:nvSpPr>
        <p:spPr>
          <a:xfrm>
            <a:off x="5667375" y="1371600"/>
            <a:ext cx="857400" cy="571500"/>
          </a:xfrm>
          <a:prstGeom prst="roundRect">
            <a:avLst>
              <a:gd fmla="val 10000" name="adj"/>
            </a:avLst>
          </a:prstGeom>
          <a:solidFill>
            <a:srgbClr val="E4F6EC"/>
          </a:solidFill>
          <a:ln cap="flat" cmpd="sng" w="14300">
            <a:solidFill>
              <a:srgbClr val="2FBF71"/>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38" name="Google Shape;538;p48"/>
          <p:cNvSpPr/>
          <p:nvPr/>
        </p:nvSpPr>
        <p:spPr>
          <a:xfrm>
            <a:off x="5667375" y="1371600"/>
            <a:ext cx="857400" cy="571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850">
                <a:solidFill>
                  <a:srgbClr val="1B2430"/>
                </a:solidFill>
                <a:latin typeface="Arial"/>
                <a:ea typeface="Arial"/>
                <a:cs typeface="Arial"/>
                <a:sym typeface="Arial"/>
              </a:rPr>
              <a:t>Region targets</a:t>
            </a:r>
            <a:endParaRPr b="1" sz="850">
              <a:solidFill>
                <a:srgbClr val="1B2430"/>
              </a:solidFill>
              <a:latin typeface="Arial"/>
              <a:ea typeface="Arial"/>
              <a:cs typeface="Arial"/>
              <a:sym typeface="Arial"/>
            </a:endParaRPr>
          </a:p>
        </p:txBody>
      </p:sp>
      <p:sp>
        <p:nvSpPr>
          <p:cNvPr id="539" name="Google Shape;539;p48"/>
          <p:cNvSpPr/>
          <p:nvPr/>
        </p:nvSpPr>
        <p:spPr>
          <a:xfrm>
            <a:off x="6810375" y="1371600"/>
            <a:ext cx="857400" cy="571500"/>
          </a:xfrm>
          <a:prstGeom prst="roundRect">
            <a:avLst>
              <a:gd fmla="val 10000" name="adj"/>
            </a:avLst>
          </a:prstGeom>
          <a:solidFill>
            <a:srgbClr val="FFF1DE"/>
          </a:solidFill>
          <a:ln cap="flat" cmpd="sng" w="14300">
            <a:solidFill>
              <a:srgbClr val="F2B263"/>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40" name="Google Shape;540;p48"/>
          <p:cNvSpPr/>
          <p:nvPr/>
        </p:nvSpPr>
        <p:spPr>
          <a:xfrm>
            <a:off x="6810375" y="1371600"/>
            <a:ext cx="857400" cy="571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850">
                <a:solidFill>
                  <a:srgbClr val="1B2430"/>
                </a:solidFill>
                <a:latin typeface="Arial"/>
                <a:ea typeface="Arial"/>
                <a:cs typeface="Arial"/>
                <a:sym typeface="Arial"/>
              </a:rPr>
              <a:t>Ranking-aware</a:t>
            </a:r>
            <a:endParaRPr b="1" sz="850">
              <a:solidFill>
                <a:srgbClr val="1B2430"/>
              </a:solidFill>
              <a:latin typeface="Arial"/>
              <a:ea typeface="Arial"/>
              <a:cs typeface="Arial"/>
              <a:sym typeface="Arial"/>
            </a:endParaRPr>
          </a:p>
          <a:p>
            <a:pPr indent="0" lvl="0" marL="0" rtl="0" algn="ctr">
              <a:spcBef>
                <a:spcPts val="0"/>
              </a:spcBef>
              <a:spcAft>
                <a:spcPts val="0"/>
              </a:spcAft>
              <a:buNone/>
            </a:pPr>
            <a:r>
              <a:rPr b="1" lang="en" sz="850">
                <a:solidFill>
                  <a:srgbClr val="1B2430"/>
                </a:solidFill>
                <a:latin typeface="Arial"/>
                <a:ea typeface="Arial"/>
                <a:cs typeface="Arial"/>
                <a:sym typeface="Arial"/>
              </a:rPr>
              <a:t>selection</a:t>
            </a:r>
            <a:endParaRPr b="1" sz="850">
              <a:solidFill>
                <a:srgbClr val="1B2430"/>
              </a:solidFill>
              <a:latin typeface="Arial"/>
              <a:ea typeface="Arial"/>
              <a:cs typeface="Arial"/>
              <a:sym typeface="Arial"/>
            </a:endParaRPr>
          </a:p>
        </p:txBody>
      </p:sp>
      <p:sp>
        <p:nvSpPr>
          <p:cNvPr id="541" name="Google Shape;541;p48"/>
          <p:cNvSpPr/>
          <p:nvPr/>
        </p:nvSpPr>
        <p:spPr>
          <a:xfrm>
            <a:off x="7953375" y="1371600"/>
            <a:ext cx="762000" cy="571500"/>
          </a:xfrm>
          <a:prstGeom prst="roundRect">
            <a:avLst>
              <a:gd fmla="val 10000" name="adj"/>
            </a:avLst>
          </a:prstGeom>
          <a:solidFill>
            <a:srgbClr val="EEEAFE"/>
          </a:solidFill>
          <a:ln cap="flat" cmpd="sng" w="14300">
            <a:solidFill>
              <a:srgbClr val="8E7CF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42" name="Google Shape;542;p48"/>
          <p:cNvSpPr/>
          <p:nvPr/>
        </p:nvSpPr>
        <p:spPr>
          <a:xfrm>
            <a:off x="7953375" y="1371600"/>
            <a:ext cx="762000" cy="571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850">
                <a:solidFill>
                  <a:srgbClr val="1B2430"/>
                </a:solidFill>
                <a:latin typeface="Arial"/>
                <a:ea typeface="Arial"/>
                <a:cs typeface="Arial"/>
                <a:sym typeface="Arial"/>
              </a:rPr>
              <a:t>Ensemble</a:t>
            </a:r>
            <a:endParaRPr b="1" sz="850">
              <a:solidFill>
                <a:srgbClr val="1B2430"/>
              </a:solidFill>
              <a:latin typeface="Arial"/>
              <a:ea typeface="Arial"/>
              <a:cs typeface="Arial"/>
              <a:sym typeface="Arial"/>
            </a:endParaRPr>
          </a:p>
        </p:txBody>
      </p:sp>
      <p:sp>
        <p:nvSpPr>
          <p:cNvPr id="543" name="Google Shape;543;p48"/>
          <p:cNvSpPr/>
          <p:nvPr/>
        </p:nvSpPr>
        <p:spPr>
          <a:xfrm>
            <a:off x="4619625" y="2095500"/>
            <a:ext cx="4095900" cy="476400"/>
          </a:xfrm>
          <a:prstGeom prst="roundRect">
            <a:avLst>
              <a:gd fmla="val 12000" name="adj"/>
            </a:avLst>
          </a:prstGeom>
          <a:solidFill>
            <a:srgbClr val="EEF1F4"/>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44" name="Google Shape;544;p48"/>
          <p:cNvSpPr/>
          <p:nvPr/>
        </p:nvSpPr>
        <p:spPr>
          <a:xfrm>
            <a:off x="4619625" y="2095500"/>
            <a:ext cx="4095900" cy="476400"/>
          </a:xfrm>
          <a:prstGeom prst="rect">
            <a:avLst/>
          </a:prstGeom>
          <a:solidFill>
            <a:srgbClr val="000000">
              <a:alpha val="0"/>
            </a:srgbClr>
          </a:solidFill>
          <a:ln>
            <a:noFill/>
          </a:ln>
        </p:spPr>
        <p:txBody>
          <a:bodyPr anchorCtr="0" anchor="ctr" bIns="0" lIns="142875" spcFirstLastPara="1" rIns="142875" wrap="square" tIns="0">
            <a:noAutofit/>
          </a:bodyPr>
          <a:lstStyle/>
          <a:p>
            <a:pPr indent="0" lvl="0" marL="0" rtl="0" algn="ctr">
              <a:spcBef>
                <a:spcPts val="0"/>
              </a:spcBef>
              <a:spcAft>
                <a:spcPts val="0"/>
              </a:spcAft>
              <a:buNone/>
            </a:pPr>
            <a:r>
              <a:rPr b="1" lang="en" sz="1000">
                <a:solidFill>
                  <a:srgbClr val="0C2240"/>
                </a:solidFill>
                <a:latin typeface="Arial"/>
                <a:ea typeface="Arial"/>
                <a:cs typeface="Arial"/>
                <a:sym typeface="Arial"/>
              </a:rPr>
              <a:t>Novelty is in matching training and selection to BraTS evaluation, not the network architecture itself.</a:t>
            </a:r>
            <a:endParaRPr b="1" sz="1000">
              <a:solidFill>
                <a:srgbClr val="0C2240"/>
              </a:solidFill>
              <a:latin typeface="Arial"/>
              <a:ea typeface="Arial"/>
              <a:cs typeface="Arial"/>
              <a:sym typeface="Arial"/>
            </a:endParaRPr>
          </a:p>
        </p:txBody>
      </p:sp>
      <p:sp>
        <p:nvSpPr>
          <p:cNvPr id="545" name="Google Shape;545;p48"/>
          <p:cNvSpPr txBox="1"/>
          <p:nvPr/>
        </p:nvSpPr>
        <p:spPr>
          <a:xfrm>
            <a:off x="4619625" y="2762250"/>
            <a:ext cx="4095900" cy="1047900"/>
          </a:xfrm>
          <a:prstGeom prst="rect">
            <a:avLst/>
          </a:prstGeom>
          <a:solidFill>
            <a:srgbClr val="F8FAFC"/>
          </a:solidFill>
          <a:ln cap="flat" cmpd="sng" w="9525">
            <a:solidFill>
              <a:srgbClr val="E2E8F0"/>
            </a:solidFill>
            <a:prstDash val="solid"/>
            <a:round/>
            <a:headEnd len="sm" w="sm" type="none"/>
            <a:tailEnd len="sm" w="sm" type="none"/>
          </a:ln>
        </p:spPr>
        <p:txBody>
          <a:bodyPr anchorCtr="0" anchor="ctr" bIns="95250" lIns="95250" spcFirstLastPara="1" rIns="95250" wrap="square" tIns="95250">
            <a:noAutofit/>
          </a:bodyPr>
          <a:lstStyle/>
          <a:p>
            <a:pPr indent="0" lvl="0" marL="0" rtl="0" algn="ctr">
              <a:spcBef>
                <a:spcPts val="0"/>
              </a:spcBef>
              <a:spcAft>
                <a:spcPts val="0"/>
              </a:spcAft>
              <a:buNone/>
            </a:pPr>
            <a:r>
              <a:rPr lang="en" sz="1140">
                <a:solidFill>
                  <a:srgbClr val="0C2240"/>
                </a:solidFill>
                <a:latin typeface="Material Icons"/>
                <a:ea typeface="Material Icons"/>
                <a:cs typeface="Material Icons"/>
                <a:sym typeface="Material Icons"/>
              </a:rPr>
              <a:t>settings</a:t>
            </a:r>
            <a:endParaRPr sz="1140">
              <a:solidFill>
                <a:srgbClr val="0C2240"/>
              </a:solidFill>
              <a:latin typeface="Material Icons"/>
              <a:ea typeface="Material Icons"/>
              <a:cs typeface="Material Icons"/>
              <a:sym typeface="Material Icons"/>
            </a:endParaRPr>
          </a:p>
          <a:p>
            <a:pPr indent="0" lvl="0" marL="0" rtl="0" algn="ctr">
              <a:spcBef>
                <a:spcPts val="375"/>
              </a:spcBef>
              <a:spcAft>
                <a:spcPts val="0"/>
              </a:spcAft>
              <a:buNone/>
            </a:pPr>
            <a:r>
              <a:rPr b="1" lang="en" sz="380">
                <a:solidFill>
                  <a:srgbClr val="5E6B7A"/>
                </a:solidFill>
                <a:latin typeface="Arial"/>
                <a:ea typeface="Arial"/>
                <a:cs typeface="Arial"/>
                <a:sym typeface="Arial"/>
              </a:rPr>
              <a:t>Pipeline Design</a:t>
            </a:r>
            <a:endParaRPr b="1" sz="380">
              <a:solidFill>
                <a:srgbClr val="5E6B7A"/>
              </a:solidFill>
              <a:latin typeface="Arial"/>
              <a:ea typeface="Arial"/>
              <a:cs typeface="Arial"/>
              <a:sym typeface="Arial"/>
            </a:endParaRPr>
          </a:p>
          <a:p>
            <a:pPr indent="0" lvl="0" marL="0" rtl="0" algn="ctr">
              <a:spcBef>
                <a:spcPts val="0"/>
              </a:spcBef>
              <a:spcAft>
                <a:spcPts val="0"/>
              </a:spcAft>
              <a:buNone/>
            </a:pPr>
            <a:r>
              <a:rPr lang="en" sz="1140">
                <a:solidFill>
                  <a:srgbClr val="2FBF71"/>
                </a:solidFill>
                <a:latin typeface="Material Icons"/>
                <a:ea typeface="Material Icons"/>
                <a:cs typeface="Material Icons"/>
                <a:sym typeface="Material Icons"/>
              </a:rPr>
              <a:t>straighten</a:t>
            </a:r>
            <a:endParaRPr sz="1140">
              <a:solidFill>
                <a:srgbClr val="2FBF71"/>
              </a:solidFill>
              <a:latin typeface="Material Icons"/>
              <a:ea typeface="Material Icons"/>
              <a:cs typeface="Material Icons"/>
              <a:sym typeface="Material Icons"/>
            </a:endParaRPr>
          </a:p>
          <a:p>
            <a:pPr indent="0" lvl="0" marL="0" rtl="0" algn="ctr">
              <a:spcBef>
                <a:spcPts val="375"/>
              </a:spcBef>
              <a:spcAft>
                <a:spcPts val="0"/>
              </a:spcAft>
              <a:buNone/>
            </a:pPr>
            <a:r>
              <a:rPr b="1" lang="en" sz="380">
                <a:solidFill>
                  <a:srgbClr val="5E6B7A"/>
                </a:solidFill>
                <a:latin typeface="Arial"/>
                <a:ea typeface="Arial"/>
                <a:cs typeface="Arial"/>
                <a:sym typeface="Arial"/>
              </a:rPr>
              <a:t>Task Alignment</a:t>
            </a:r>
            <a:endParaRPr b="1" sz="380">
              <a:solidFill>
                <a:srgbClr val="5E6B7A"/>
              </a:solidFill>
              <a:latin typeface="Arial"/>
              <a:ea typeface="Arial"/>
              <a:cs typeface="Arial"/>
              <a:sym typeface="Arial"/>
            </a:endParaRPr>
          </a:p>
          <a:p>
            <a:pPr indent="0" lvl="0" marL="0" rtl="0" algn="ctr">
              <a:spcBef>
                <a:spcPts val="0"/>
              </a:spcBef>
              <a:spcAft>
                <a:spcPts val="0"/>
              </a:spcAft>
              <a:buNone/>
            </a:pPr>
            <a:r>
              <a:rPr lang="en" sz="1140">
                <a:solidFill>
                  <a:srgbClr val="F2B263"/>
                </a:solidFill>
                <a:latin typeface="Material Icons"/>
                <a:ea typeface="Material Icons"/>
                <a:cs typeface="Material Icons"/>
                <a:sym typeface="Material Icons"/>
              </a:rPr>
              <a:t>assessment</a:t>
            </a:r>
            <a:endParaRPr sz="1140">
              <a:solidFill>
                <a:srgbClr val="F2B263"/>
              </a:solidFill>
              <a:latin typeface="Material Icons"/>
              <a:ea typeface="Material Icons"/>
              <a:cs typeface="Material Icons"/>
              <a:sym typeface="Material Icons"/>
            </a:endParaRPr>
          </a:p>
          <a:p>
            <a:pPr indent="0" lvl="0" marL="0" rtl="0" algn="ctr">
              <a:spcBef>
                <a:spcPts val="375"/>
              </a:spcBef>
              <a:spcAft>
                <a:spcPts val="0"/>
              </a:spcAft>
              <a:buNone/>
            </a:pPr>
            <a:r>
              <a:rPr b="1" lang="en" sz="380">
                <a:solidFill>
                  <a:srgbClr val="5E6B7A"/>
                </a:solidFill>
                <a:latin typeface="Arial"/>
                <a:ea typeface="Arial"/>
                <a:cs typeface="Arial"/>
                <a:sym typeface="Arial"/>
              </a:rPr>
              <a:t>Eval-Aware</a:t>
            </a:r>
            <a:endParaRPr b="1" sz="380">
              <a:solidFill>
                <a:srgbClr val="5E6B7A"/>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49"/>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2" name="Google Shape;552;p49"/>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700"/>
              <a:buFont typeface="Arial"/>
              <a:buNone/>
            </a:pPr>
            <a:r>
              <a:rPr b="1" i="0" lang="en" sz="700" u="none" cap="none" strike="noStrike">
                <a:solidFill>
                  <a:srgbClr val="FFFFFF"/>
                </a:solidFill>
                <a:latin typeface="Arial"/>
                <a:ea typeface="Arial"/>
                <a:cs typeface="Arial"/>
                <a:sym typeface="Arial"/>
              </a:rPr>
              <a:t>PAPER </a:t>
            </a:r>
            <a:r>
              <a:rPr b="1" lang="en" sz="700">
                <a:solidFill>
                  <a:srgbClr val="FFFFFF"/>
                </a:solidFill>
              </a:rPr>
              <a:t>4 </a:t>
            </a:r>
            <a:r>
              <a:rPr b="1" i="0" lang="en" sz="700" u="none" cap="none" strike="noStrike">
                <a:solidFill>
                  <a:srgbClr val="FFFFFF"/>
                </a:solidFill>
                <a:latin typeface="Arial"/>
                <a:ea typeface="Arial"/>
                <a:cs typeface="Arial"/>
                <a:sym typeface="Arial"/>
              </a:rPr>
              <a:t>| NNU-NET</a:t>
            </a:r>
            <a:endParaRPr b="0" i="0" sz="700" u="none" cap="none" strike="noStrike">
              <a:solidFill>
                <a:schemeClr val="dk1"/>
              </a:solidFill>
              <a:latin typeface="Arial"/>
              <a:ea typeface="Arial"/>
              <a:cs typeface="Arial"/>
              <a:sym typeface="Arial"/>
            </a:endParaRPr>
          </a:p>
        </p:txBody>
      </p:sp>
      <p:sp>
        <p:nvSpPr>
          <p:cNvPr id="553" name="Google Shape;553;p49"/>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rPr b="0" i="0" lang="en" sz="700" u="none" cap="none" strike="noStrike">
                <a:solidFill>
                  <a:srgbClr val="FFFFFF"/>
                </a:solidFill>
                <a:latin typeface="Arial"/>
                <a:ea typeface="Arial"/>
                <a:cs typeface="Arial"/>
                <a:sym typeface="Arial"/>
              </a:rPr>
              <a:t>11</a:t>
            </a:r>
            <a:endParaRPr b="0" i="0" sz="700" u="none" cap="none" strike="noStrike">
              <a:solidFill>
                <a:schemeClr val="dk1"/>
              </a:solidFill>
              <a:latin typeface="Arial"/>
              <a:ea typeface="Arial"/>
              <a:cs typeface="Arial"/>
              <a:sym typeface="Arial"/>
            </a:endParaRPr>
          </a:p>
        </p:txBody>
      </p:sp>
      <p:sp>
        <p:nvSpPr>
          <p:cNvPr id="554" name="Google Shape;554;p49"/>
          <p:cNvSpPr/>
          <p:nvPr/>
        </p:nvSpPr>
        <p:spPr>
          <a:xfrm>
            <a:off x="377200" y="260604"/>
            <a:ext cx="8092800" cy="219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C2240"/>
              </a:buClr>
              <a:buSzPts val="1800"/>
              <a:buFont typeface="Play"/>
              <a:buNone/>
            </a:pPr>
            <a:r>
              <a:rPr b="1" i="0" lang="en" sz="1800" u="none" cap="none" strike="noStrike">
                <a:solidFill>
                  <a:srgbClr val="0C2240"/>
                </a:solidFill>
                <a:latin typeface="Play"/>
                <a:ea typeface="Play"/>
                <a:cs typeface="Play"/>
                <a:sym typeface="Play"/>
              </a:rPr>
              <a:t>nnU-Net | </a:t>
            </a:r>
            <a:r>
              <a:rPr b="1" lang="en" sz="1800">
                <a:solidFill>
                  <a:srgbClr val="0C2240"/>
                </a:solidFill>
                <a:latin typeface="Play"/>
                <a:ea typeface="Play"/>
                <a:cs typeface="Play"/>
                <a:sym typeface="Play"/>
              </a:rPr>
              <a:t>R</a:t>
            </a:r>
            <a:r>
              <a:rPr b="1" i="0" lang="en" sz="1800" u="none" cap="none" strike="noStrike">
                <a:solidFill>
                  <a:srgbClr val="0C2240"/>
                </a:solidFill>
                <a:latin typeface="Play"/>
                <a:ea typeface="Play"/>
                <a:cs typeface="Play"/>
                <a:sym typeface="Play"/>
              </a:rPr>
              <a:t>esults, </a:t>
            </a:r>
            <a:r>
              <a:rPr b="1" lang="en" sz="1800">
                <a:solidFill>
                  <a:srgbClr val="0C2240"/>
                </a:solidFill>
                <a:latin typeface="Play"/>
                <a:ea typeface="Play"/>
                <a:cs typeface="Play"/>
                <a:sym typeface="Play"/>
              </a:rPr>
              <a:t>S</a:t>
            </a:r>
            <a:r>
              <a:rPr b="1" i="0" lang="en" sz="1800" u="none" cap="none" strike="noStrike">
                <a:solidFill>
                  <a:srgbClr val="0C2240"/>
                </a:solidFill>
                <a:latin typeface="Play"/>
                <a:ea typeface="Play"/>
                <a:cs typeface="Play"/>
                <a:sym typeface="Play"/>
              </a:rPr>
              <a:t>trengths, </a:t>
            </a:r>
            <a:r>
              <a:rPr b="1" lang="en" sz="1800">
                <a:solidFill>
                  <a:srgbClr val="0C2240"/>
                </a:solidFill>
                <a:latin typeface="Play"/>
                <a:ea typeface="Play"/>
                <a:cs typeface="Play"/>
                <a:sym typeface="Play"/>
              </a:rPr>
              <a:t>L</a:t>
            </a:r>
            <a:r>
              <a:rPr b="1" i="0" lang="en" sz="1800" u="none" cap="none" strike="noStrike">
                <a:solidFill>
                  <a:srgbClr val="0C2240"/>
                </a:solidFill>
                <a:latin typeface="Play"/>
                <a:ea typeface="Play"/>
                <a:cs typeface="Play"/>
                <a:sym typeface="Play"/>
              </a:rPr>
              <a:t>imits, and </a:t>
            </a:r>
            <a:r>
              <a:rPr b="1" lang="en" sz="1800">
                <a:solidFill>
                  <a:srgbClr val="0C2240"/>
                </a:solidFill>
                <a:latin typeface="Play"/>
                <a:ea typeface="Play"/>
                <a:cs typeface="Play"/>
                <a:sym typeface="Play"/>
              </a:rPr>
              <a:t>D</a:t>
            </a:r>
            <a:r>
              <a:rPr b="1" i="0" lang="en" sz="1800" u="none" cap="none" strike="noStrike">
                <a:solidFill>
                  <a:srgbClr val="0C2240"/>
                </a:solidFill>
                <a:latin typeface="Play"/>
                <a:ea typeface="Play"/>
                <a:cs typeface="Play"/>
                <a:sym typeface="Play"/>
              </a:rPr>
              <a:t>iscussion </a:t>
            </a:r>
            <a:r>
              <a:rPr b="1" lang="en" sz="1800">
                <a:solidFill>
                  <a:srgbClr val="0C2240"/>
                </a:solidFill>
                <a:latin typeface="Play"/>
                <a:ea typeface="Play"/>
                <a:cs typeface="Play"/>
                <a:sym typeface="Play"/>
              </a:rPr>
              <a:t>V</a:t>
            </a:r>
            <a:r>
              <a:rPr b="1" i="0" lang="en" sz="1800" u="none" cap="none" strike="noStrike">
                <a:solidFill>
                  <a:srgbClr val="0C2240"/>
                </a:solidFill>
                <a:latin typeface="Play"/>
                <a:ea typeface="Play"/>
                <a:cs typeface="Play"/>
                <a:sym typeface="Play"/>
              </a:rPr>
              <a:t>alue</a:t>
            </a:r>
            <a:endParaRPr b="0" i="0" sz="1800" u="none" cap="none" strike="noStrike">
              <a:solidFill>
                <a:schemeClr val="dk1"/>
              </a:solidFill>
              <a:latin typeface="Arial"/>
              <a:ea typeface="Arial"/>
              <a:cs typeface="Arial"/>
              <a:sym typeface="Arial"/>
            </a:endParaRPr>
          </a:p>
        </p:txBody>
      </p:sp>
      <p:sp>
        <p:nvSpPr>
          <p:cNvPr id="555" name="Google Shape;555;p49"/>
          <p:cNvSpPr/>
          <p:nvPr/>
        </p:nvSpPr>
        <p:spPr>
          <a:xfrm>
            <a:off x="37720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6" name="Google Shape;556;p49"/>
          <p:cNvSpPr/>
          <p:nvPr/>
        </p:nvSpPr>
        <p:spPr>
          <a:xfrm>
            <a:off x="411491"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Problem &amp; gap</a:t>
            </a:r>
            <a:endParaRPr b="0" i="0" sz="700" u="none" cap="none" strike="noStrike">
              <a:solidFill>
                <a:schemeClr val="dk1"/>
              </a:solidFill>
              <a:latin typeface="Arial"/>
              <a:ea typeface="Arial"/>
              <a:cs typeface="Arial"/>
              <a:sym typeface="Arial"/>
            </a:endParaRPr>
          </a:p>
        </p:txBody>
      </p:sp>
      <p:sp>
        <p:nvSpPr>
          <p:cNvPr id="557" name="Google Shape;557;p49"/>
          <p:cNvSpPr/>
          <p:nvPr/>
        </p:nvSpPr>
        <p:spPr>
          <a:xfrm>
            <a:off x="1831135"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8" name="Google Shape;558;p49"/>
          <p:cNvSpPr/>
          <p:nvPr/>
        </p:nvSpPr>
        <p:spPr>
          <a:xfrm>
            <a:off x="1865426"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Method</a:t>
            </a:r>
            <a:endParaRPr b="0" i="0" sz="700" u="none" cap="none" strike="noStrike">
              <a:solidFill>
                <a:schemeClr val="dk1"/>
              </a:solidFill>
              <a:latin typeface="Arial"/>
              <a:ea typeface="Arial"/>
              <a:cs typeface="Arial"/>
              <a:sym typeface="Arial"/>
            </a:endParaRPr>
          </a:p>
        </p:txBody>
      </p:sp>
      <p:sp>
        <p:nvSpPr>
          <p:cNvPr id="559" name="Google Shape;559;p49"/>
          <p:cNvSpPr/>
          <p:nvPr/>
        </p:nvSpPr>
        <p:spPr>
          <a:xfrm>
            <a:off x="3285070" y="541782"/>
            <a:ext cx="1399200" cy="192000"/>
          </a:xfrm>
          <a:prstGeom prst="roundRect">
            <a:avLst>
              <a:gd fmla="val 17857" name="adj"/>
            </a:avLst>
          </a:prstGeom>
          <a:solidFill>
            <a:srgbClr val="FFFFFF"/>
          </a:solidFill>
          <a:ln cap="flat" cmpd="sng" w="12700">
            <a:solidFill>
              <a:srgbClr val="D7DCE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0" name="Google Shape;560;p49"/>
          <p:cNvSpPr/>
          <p:nvPr/>
        </p:nvSpPr>
        <p:spPr>
          <a:xfrm>
            <a:off x="3319360"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6B7A"/>
              </a:buClr>
              <a:buSzPts val="700"/>
              <a:buFont typeface="Arial"/>
              <a:buNone/>
            </a:pPr>
            <a:r>
              <a:rPr b="0" i="0" lang="en" sz="700" u="none" cap="none" strike="noStrike">
                <a:solidFill>
                  <a:srgbClr val="5E6B7A"/>
                </a:solidFill>
                <a:latin typeface="Arial"/>
                <a:ea typeface="Arial"/>
                <a:cs typeface="Arial"/>
                <a:sym typeface="Arial"/>
              </a:rPr>
              <a:t>Workflow</a:t>
            </a:r>
            <a:endParaRPr b="0" i="0" sz="700" u="none" cap="none" strike="noStrike">
              <a:solidFill>
                <a:schemeClr val="dk1"/>
              </a:solidFill>
              <a:latin typeface="Arial"/>
              <a:ea typeface="Arial"/>
              <a:cs typeface="Arial"/>
              <a:sym typeface="Arial"/>
            </a:endParaRPr>
          </a:p>
        </p:txBody>
      </p:sp>
      <p:sp>
        <p:nvSpPr>
          <p:cNvPr id="561" name="Google Shape;561;p49"/>
          <p:cNvSpPr/>
          <p:nvPr/>
        </p:nvSpPr>
        <p:spPr>
          <a:xfrm>
            <a:off x="4739004" y="541782"/>
            <a:ext cx="1399200" cy="192000"/>
          </a:xfrm>
          <a:prstGeom prst="roundRect">
            <a:avLst>
              <a:gd fmla="val 17857" name="adj"/>
            </a:avLst>
          </a:prstGeom>
          <a:solidFill>
            <a:srgbClr val="E4F6EC"/>
          </a:solidFill>
          <a:ln cap="flat" cmpd="sng" w="12700">
            <a:solidFill>
              <a:srgbClr val="E4F6E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2" name="Google Shape;562;p49"/>
          <p:cNvSpPr/>
          <p:nvPr/>
        </p:nvSpPr>
        <p:spPr>
          <a:xfrm>
            <a:off x="4773295" y="582930"/>
            <a:ext cx="1330500" cy="10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C2240"/>
              </a:buClr>
              <a:buSzPts val="700"/>
              <a:buFont typeface="Arial"/>
              <a:buNone/>
            </a:pPr>
            <a:r>
              <a:rPr b="1" i="0" lang="en" sz="700" u="none" cap="none" strike="noStrike">
                <a:solidFill>
                  <a:srgbClr val="0C2240"/>
                </a:solidFill>
                <a:latin typeface="Arial"/>
                <a:ea typeface="Arial"/>
                <a:cs typeface="Arial"/>
                <a:sym typeface="Arial"/>
              </a:rPr>
              <a:t>Results &amp; critique</a:t>
            </a:r>
            <a:endParaRPr b="0" i="0" sz="700" u="none" cap="none" strike="noStrike">
              <a:solidFill>
                <a:schemeClr val="dk1"/>
              </a:solidFill>
              <a:latin typeface="Arial"/>
              <a:ea typeface="Arial"/>
              <a:cs typeface="Arial"/>
              <a:sym typeface="Arial"/>
            </a:endParaRPr>
          </a:p>
        </p:txBody>
      </p:sp>
      <p:grpSp>
        <p:nvGrpSpPr>
          <p:cNvPr id="563" name="Google Shape;563;p49"/>
          <p:cNvGrpSpPr/>
          <p:nvPr/>
        </p:nvGrpSpPr>
        <p:grpSpPr>
          <a:xfrm>
            <a:off x="381000" y="919163"/>
            <a:ext cx="4147200" cy="1476300"/>
            <a:chOff x="381000" y="919163"/>
            <a:chExt cx="4147200" cy="1476300"/>
          </a:xfrm>
        </p:grpSpPr>
        <p:sp>
          <p:nvSpPr>
            <p:cNvPr id="564" name="Google Shape;564;p49"/>
            <p:cNvSpPr/>
            <p:nvPr/>
          </p:nvSpPr>
          <p:spPr>
            <a:xfrm>
              <a:off x="381000" y="919163"/>
              <a:ext cx="4147200" cy="1476300"/>
            </a:xfrm>
            <a:prstGeom prst="roundRect">
              <a:avLst>
                <a:gd fmla="val 5161"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65" name="Google Shape;565;p49"/>
            <p:cNvSpPr txBox="1"/>
            <p:nvPr/>
          </p:nvSpPr>
          <p:spPr>
            <a:xfrm>
              <a:off x="381000" y="919163"/>
              <a:ext cx="4147200" cy="14763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1000">
                  <a:solidFill>
                    <a:srgbClr val="0C2240"/>
                  </a:solidFill>
                  <a:latin typeface="Arial"/>
                  <a:ea typeface="Arial"/>
                  <a:cs typeface="Arial"/>
                  <a:sym typeface="Arial"/>
                </a:rPr>
                <a:t>Quantitative Results</a:t>
              </a:r>
              <a:endParaRPr b="1" sz="1000">
                <a:solidFill>
                  <a:srgbClr val="0C2240"/>
                </a:solidFill>
                <a:latin typeface="Arial"/>
                <a:ea typeface="Arial"/>
                <a:cs typeface="Arial"/>
                <a:sym typeface="Arial"/>
              </a:endParaRPr>
            </a:p>
            <a:p>
              <a:pPr indent="0" lvl="0" marL="0" rtl="0" algn="l">
                <a:spcBef>
                  <a:spcPts val="600"/>
                </a:spcBef>
                <a:spcAft>
                  <a:spcPts val="0"/>
                </a:spcAft>
                <a:buNone/>
              </a:pPr>
              <a:r>
                <a:rPr b="1" lang="en" sz="1100">
                  <a:solidFill>
                    <a:srgbClr val="1B2430"/>
                  </a:solidFill>
                  <a:latin typeface="Arial"/>
                  <a:ea typeface="Arial"/>
                  <a:cs typeface="Arial"/>
                  <a:sym typeface="Arial"/>
                </a:rPr>
                <a:t>Validation:</a:t>
              </a:r>
              <a:r>
                <a:rPr b="0" lang="en" sz="1100">
                  <a:solidFill>
                    <a:srgbClr val="1B2430"/>
                  </a:solidFill>
                  <a:latin typeface="Arial"/>
                  <a:ea typeface="Arial"/>
                  <a:cs typeface="Arial"/>
                  <a:sym typeface="Arial"/>
                </a:rPr>
                <a:t> Dice rises from 84.18 (baseline) to 85.58 (best); mean HD95 drops from 15.30 to 11.93.</a:t>
              </a:r>
              <a:endParaRPr b="0" sz="1100">
                <a:solidFill>
                  <a:srgbClr val="1B2430"/>
                </a:solidFill>
                <a:latin typeface="Arial"/>
                <a:ea typeface="Arial"/>
                <a:cs typeface="Arial"/>
                <a:sym typeface="Arial"/>
              </a:endParaRPr>
            </a:p>
            <a:p>
              <a:pPr indent="0" lvl="0" marL="0" rtl="0" algn="l">
                <a:spcBef>
                  <a:spcPts val="750"/>
                </a:spcBef>
                <a:spcAft>
                  <a:spcPts val="0"/>
                </a:spcAft>
                <a:buNone/>
              </a:pPr>
              <a:r>
                <a:rPr b="1" lang="en" sz="1100">
                  <a:solidFill>
                    <a:srgbClr val="1B2430"/>
                  </a:solidFill>
                  <a:latin typeface="Arial"/>
                  <a:ea typeface="Arial"/>
                  <a:cs typeface="Arial"/>
                  <a:sym typeface="Arial"/>
                </a:rPr>
                <a:t>Final Test (BraTS 2020):</a:t>
              </a:r>
              <a:r>
                <a:rPr b="0" lang="en" sz="1100">
                  <a:solidFill>
                    <a:srgbClr val="1B2430"/>
                  </a:solidFill>
                  <a:latin typeface="Arial"/>
                  <a:ea typeface="Arial"/>
                  <a:cs typeface="Arial"/>
                  <a:sym typeface="Arial"/>
                </a:rPr>
                <a:t> WT / TC / ET = 88.95 / 85.06 / 82.03. Won the competition.</a:t>
              </a:r>
              <a:endParaRPr b="0" sz="1100">
                <a:solidFill>
                  <a:srgbClr val="1B2430"/>
                </a:solidFill>
                <a:latin typeface="Arial"/>
                <a:ea typeface="Arial"/>
                <a:cs typeface="Arial"/>
                <a:sym typeface="Arial"/>
              </a:endParaRPr>
            </a:p>
          </p:txBody>
        </p:sp>
      </p:grpSp>
      <p:grpSp>
        <p:nvGrpSpPr>
          <p:cNvPr id="566" name="Google Shape;566;p49"/>
          <p:cNvGrpSpPr/>
          <p:nvPr/>
        </p:nvGrpSpPr>
        <p:grpSpPr>
          <a:xfrm>
            <a:off x="381000" y="2486025"/>
            <a:ext cx="4147200" cy="1476300"/>
            <a:chOff x="381000" y="2486025"/>
            <a:chExt cx="4147200" cy="1476300"/>
          </a:xfrm>
        </p:grpSpPr>
        <p:sp>
          <p:nvSpPr>
            <p:cNvPr id="567" name="Google Shape;567;p49"/>
            <p:cNvSpPr/>
            <p:nvPr/>
          </p:nvSpPr>
          <p:spPr>
            <a:xfrm>
              <a:off x="381000" y="2486025"/>
              <a:ext cx="4147200" cy="1476300"/>
            </a:xfrm>
            <a:prstGeom prst="roundRect">
              <a:avLst>
                <a:gd fmla="val 5161"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68" name="Google Shape;568;p49"/>
            <p:cNvSpPr txBox="1"/>
            <p:nvPr/>
          </p:nvSpPr>
          <p:spPr>
            <a:xfrm>
              <a:off x="381000" y="2486025"/>
              <a:ext cx="4147200" cy="1476300"/>
            </a:xfrm>
            <a:prstGeom prst="rect">
              <a:avLst/>
            </a:prstGeom>
            <a:noFill/>
            <a:ln>
              <a:noFill/>
            </a:ln>
          </p:spPr>
          <p:txBody>
            <a:bodyPr anchorCtr="0" anchor="t" bIns="142875" lIns="142875" spcFirstLastPara="1" rIns="142875" wrap="square" tIns="142875">
              <a:noAutofit/>
            </a:bodyPr>
            <a:lstStyle/>
            <a:p>
              <a:pPr indent="0" lvl="0" marL="0" rtl="0" algn="l">
                <a:spcBef>
                  <a:spcPts val="0"/>
                </a:spcBef>
                <a:spcAft>
                  <a:spcPts val="0"/>
                </a:spcAft>
                <a:buNone/>
              </a:pPr>
              <a:r>
                <a:rPr b="1" lang="en" sz="850">
                  <a:solidFill>
                    <a:srgbClr val="0C2240"/>
                  </a:solidFill>
                  <a:latin typeface="Arial"/>
                  <a:ea typeface="Arial"/>
                  <a:cs typeface="Arial"/>
                  <a:sym typeface="Arial"/>
                </a:rPr>
                <a:t>Evaluation &amp; Critique</a:t>
              </a:r>
              <a:endParaRPr b="1" sz="850">
                <a:solidFill>
                  <a:srgbClr val="0C2240"/>
                </a:solidFill>
                <a:latin typeface="Arial"/>
                <a:ea typeface="Arial"/>
                <a:cs typeface="Arial"/>
                <a:sym typeface="Arial"/>
              </a:endParaRPr>
            </a:p>
            <a:p>
              <a:pPr indent="-282575" lvl="0" marL="457200" rtl="0" algn="l">
                <a:spcBef>
                  <a:spcPts val="450"/>
                </a:spcBef>
                <a:spcAft>
                  <a:spcPts val="0"/>
                </a:spcAft>
                <a:buClr>
                  <a:srgbClr val="0C2240"/>
                </a:buClr>
                <a:buSzPts val="850"/>
                <a:buFont typeface="Arial"/>
                <a:buChar char="●"/>
              </a:pPr>
              <a:r>
                <a:rPr b="1" lang="en" sz="850">
                  <a:solidFill>
                    <a:srgbClr val="16A34A"/>
                  </a:solidFill>
                  <a:latin typeface="Arial"/>
                  <a:ea typeface="Arial"/>
                  <a:cs typeface="Arial"/>
                  <a:sym typeface="Arial"/>
                </a:rPr>
                <a:t>Strength:</a:t>
              </a:r>
              <a:r>
                <a:rPr b="1" lang="en" sz="850">
                  <a:solidFill>
                    <a:srgbClr val="0C2240"/>
                  </a:solidFill>
                  <a:latin typeface="Arial"/>
                  <a:ea typeface="Arial"/>
                  <a:cs typeface="Arial"/>
                  <a:sym typeface="Arial"/>
                </a:rPr>
                <a:t> Disciplined pipeline design outperforms more exotic backbones.</a:t>
              </a:r>
              <a:endParaRPr b="1" sz="850">
                <a:solidFill>
                  <a:srgbClr val="0C2240"/>
                </a:solidFill>
                <a:latin typeface="Arial"/>
                <a:ea typeface="Arial"/>
                <a:cs typeface="Arial"/>
                <a:sym typeface="Arial"/>
              </a:endParaRPr>
            </a:p>
            <a:p>
              <a:pPr indent="-282575" lvl="0" marL="457200" rtl="0" algn="l">
                <a:spcBef>
                  <a:spcPts val="600"/>
                </a:spcBef>
                <a:spcAft>
                  <a:spcPts val="0"/>
                </a:spcAft>
                <a:buClr>
                  <a:srgbClr val="0C2240"/>
                </a:buClr>
                <a:buSzPts val="850"/>
                <a:buFont typeface="Arial"/>
                <a:buChar char="●"/>
              </a:pPr>
              <a:r>
                <a:rPr b="1" lang="en" sz="850">
                  <a:solidFill>
                    <a:srgbClr val="DC2626"/>
                  </a:solidFill>
                  <a:latin typeface="Arial"/>
                  <a:ea typeface="Arial"/>
                  <a:cs typeface="Arial"/>
                  <a:sym typeface="Arial"/>
                </a:rPr>
                <a:t>Limitation:</a:t>
              </a:r>
              <a:r>
                <a:rPr b="1" lang="en" sz="850">
                  <a:solidFill>
                    <a:srgbClr val="0C2240"/>
                  </a:solidFill>
                  <a:latin typeface="Arial"/>
                  <a:ea typeface="Arial"/>
                  <a:cs typeface="Arial"/>
                  <a:sym typeface="Arial"/>
                </a:rPr>
                <a:t> Relies on 25-model ensemble; postprocessing may delete true small lesions.</a:t>
              </a:r>
              <a:endParaRPr b="1" sz="850">
                <a:solidFill>
                  <a:srgbClr val="0C2240"/>
                </a:solidFill>
                <a:latin typeface="Arial"/>
                <a:ea typeface="Arial"/>
                <a:cs typeface="Arial"/>
                <a:sym typeface="Arial"/>
              </a:endParaRPr>
            </a:p>
            <a:p>
              <a:pPr indent="-282575" lvl="0" marL="457200" rtl="0" algn="l">
                <a:spcBef>
                  <a:spcPts val="600"/>
                </a:spcBef>
                <a:spcAft>
                  <a:spcPts val="0"/>
                </a:spcAft>
                <a:buClr>
                  <a:srgbClr val="0C2240"/>
                </a:buClr>
                <a:buSzPts val="850"/>
                <a:buFont typeface="Arial"/>
                <a:buChar char="●"/>
              </a:pPr>
              <a:r>
                <a:rPr b="1" lang="en" sz="850">
                  <a:solidFill>
                    <a:srgbClr val="0C2240"/>
                  </a:solidFill>
                  <a:latin typeface="Arial"/>
                  <a:ea typeface="Arial"/>
                  <a:cs typeface="Arial"/>
                  <a:sym typeface="Arial"/>
                </a:rPr>
                <a:t>Discussion: Questioning leaderboard optimization vs. meaningful tumor detection.</a:t>
              </a:r>
              <a:endParaRPr b="1" sz="850">
                <a:solidFill>
                  <a:srgbClr val="0C2240"/>
                </a:solidFill>
                <a:latin typeface="Arial"/>
                <a:ea typeface="Arial"/>
                <a:cs typeface="Arial"/>
                <a:sym typeface="Arial"/>
              </a:endParaRPr>
            </a:p>
          </p:txBody>
        </p:sp>
      </p:grpSp>
      <p:grpSp>
        <p:nvGrpSpPr>
          <p:cNvPr id="569" name="Google Shape;569;p49"/>
          <p:cNvGrpSpPr/>
          <p:nvPr/>
        </p:nvGrpSpPr>
        <p:grpSpPr>
          <a:xfrm>
            <a:off x="4682490" y="919163"/>
            <a:ext cx="4080600" cy="3048000"/>
            <a:chOff x="4682490" y="919163"/>
            <a:chExt cx="4080600" cy="3048000"/>
          </a:xfrm>
        </p:grpSpPr>
        <p:sp>
          <p:nvSpPr>
            <p:cNvPr id="570" name="Google Shape;570;p49"/>
            <p:cNvSpPr/>
            <p:nvPr/>
          </p:nvSpPr>
          <p:spPr>
            <a:xfrm>
              <a:off x="4682490" y="919163"/>
              <a:ext cx="4080600" cy="3048000"/>
            </a:xfrm>
            <a:prstGeom prst="roundRect">
              <a:avLst>
                <a:gd fmla="val 3750" name="adj"/>
              </a:avLst>
            </a:prstGeom>
            <a:solidFill>
              <a:srgbClr val="FFFFFF"/>
            </a:solidFill>
            <a:ln cap="flat" cmpd="sng" w="14300">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571" name="Google Shape;571;p49"/>
            <p:cNvGrpSpPr/>
            <p:nvPr/>
          </p:nvGrpSpPr>
          <p:grpSpPr>
            <a:xfrm>
              <a:off x="4912995" y="1143000"/>
              <a:ext cx="3619500" cy="666900"/>
              <a:chOff x="4912995" y="1143000"/>
              <a:chExt cx="3619500" cy="666900"/>
            </a:xfrm>
          </p:grpSpPr>
          <p:sp>
            <p:nvSpPr>
              <p:cNvPr id="572" name="Google Shape;572;p49"/>
              <p:cNvSpPr/>
              <p:nvPr/>
            </p:nvSpPr>
            <p:spPr>
              <a:xfrm>
                <a:off x="4912995" y="1143000"/>
                <a:ext cx="3619500" cy="666900"/>
              </a:xfrm>
              <a:prstGeom prst="roundRect">
                <a:avLst>
                  <a:gd fmla="val 11428" name="adj"/>
                </a:avLst>
              </a:prstGeom>
              <a:solidFill>
                <a:srgbClr val="E4F6EC"/>
              </a:solidFill>
              <a:ln cap="flat" cmpd="sng" w="9525">
                <a:solidFill>
                  <a:srgbClr val="2FBF71"/>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73" name="Google Shape;573;p49"/>
              <p:cNvSpPr txBox="1"/>
              <p:nvPr/>
            </p:nvSpPr>
            <p:spPr>
              <a:xfrm>
                <a:off x="4912995" y="1143000"/>
                <a:ext cx="3619500" cy="666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rgbClr val="5E6B7A"/>
                    </a:solidFill>
                    <a:latin typeface="Arial"/>
                    <a:ea typeface="Arial"/>
                    <a:cs typeface="Arial"/>
                    <a:sym typeface="Arial"/>
                  </a:rPr>
                  <a:t>Competition Winning Score (Dice)</a:t>
                </a:r>
                <a:endParaRPr sz="800">
                  <a:solidFill>
                    <a:srgbClr val="5E6B7A"/>
                  </a:solidFill>
                  <a:latin typeface="Arial"/>
                  <a:ea typeface="Arial"/>
                  <a:cs typeface="Arial"/>
                  <a:sym typeface="Arial"/>
                </a:endParaRPr>
              </a:p>
              <a:p>
                <a:pPr indent="0" lvl="0" marL="0" rtl="0" algn="ctr">
                  <a:spcBef>
                    <a:spcPts val="0"/>
                  </a:spcBef>
                  <a:spcAft>
                    <a:spcPts val="0"/>
                  </a:spcAft>
                  <a:buNone/>
                </a:pPr>
                <a:r>
                  <a:rPr b="1" lang="en" sz="2200">
                    <a:solidFill>
                      <a:srgbClr val="0C2240"/>
                    </a:solidFill>
                    <a:latin typeface="Play"/>
                    <a:ea typeface="Play"/>
                    <a:cs typeface="Play"/>
                    <a:sym typeface="Play"/>
                  </a:rPr>
                  <a:t>88.95 / 85.06 / 82.03</a:t>
                </a:r>
                <a:endParaRPr b="1" sz="2200">
                  <a:solidFill>
                    <a:srgbClr val="0C2240"/>
                  </a:solidFill>
                  <a:latin typeface="Play"/>
                  <a:ea typeface="Play"/>
                  <a:cs typeface="Play"/>
                  <a:sym typeface="Play"/>
                </a:endParaRPr>
              </a:p>
            </p:txBody>
          </p:sp>
        </p:grpSp>
        <p:grpSp>
          <p:nvGrpSpPr>
            <p:cNvPr id="574" name="Google Shape;574;p49"/>
            <p:cNvGrpSpPr/>
            <p:nvPr/>
          </p:nvGrpSpPr>
          <p:grpSpPr>
            <a:xfrm>
              <a:off x="6055995" y="2095500"/>
              <a:ext cx="1333500" cy="1333500"/>
              <a:chOff x="0" y="0"/>
              <a:chExt cx="1333500" cy="1333500"/>
            </a:xfrm>
          </p:grpSpPr>
          <p:sp>
            <p:nvSpPr>
              <p:cNvPr id="575" name="Google Shape;575;p49"/>
              <p:cNvSpPr/>
              <p:nvPr/>
            </p:nvSpPr>
            <p:spPr>
              <a:xfrm>
                <a:off x="0" y="0"/>
                <a:ext cx="1333500" cy="1333500"/>
              </a:xfrm>
              <a:prstGeom prst="roundRect">
                <a:avLst>
                  <a:gd fmla="val 50000" name="adj"/>
                </a:avLst>
              </a:prstGeom>
              <a:solidFill>
                <a:srgbClr val="0C224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76" name="Google Shape;576;p49"/>
              <p:cNvSpPr txBox="1"/>
              <p:nvPr/>
            </p:nvSpPr>
            <p:spPr>
              <a:xfrm>
                <a:off x="0" y="0"/>
                <a:ext cx="1333500" cy="1333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00">
                    <a:solidFill>
                      <a:srgbClr val="FFFFFF"/>
                    </a:solidFill>
                    <a:latin typeface="Material Icons"/>
                    <a:ea typeface="Material Icons"/>
                    <a:cs typeface="Material Icons"/>
                    <a:sym typeface="Material Icons"/>
                  </a:rPr>
                  <a:t>insights</a:t>
                </a:r>
                <a:endParaRPr sz="6000">
                  <a:solidFill>
                    <a:srgbClr val="FFFFFF"/>
                  </a:solidFill>
                  <a:latin typeface="Material Icons"/>
                  <a:ea typeface="Material Icons"/>
                  <a:cs typeface="Material Icons"/>
                  <a:sym typeface="Material Icons"/>
                </a:endParaRPr>
              </a:p>
              <a:p>
                <a:pPr indent="0" lvl="0" marL="0" rtl="0" algn="ctr">
                  <a:spcBef>
                    <a:spcPts val="0"/>
                  </a:spcBef>
                  <a:spcAft>
                    <a:spcPts val="0"/>
                  </a:spcAft>
                  <a:buNone/>
                </a:pPr>
                <a:r>
                  <a:rPr b="1" lang="en" sz="900">
                    <a:solidFill>
                      <a:srgbClr val="FFFFFF"/>
                    </a:solidFill>
                    <a:latin typeface="Arial"/>
                    <a:ea typeface="Arial"/>
                    <a:cs typeface="Arial"/>
                    <a:sym typeface="Arial"/>
                  </a:rPr>
                  <a:t>Discussion Value</a:t>
                </a:r>
                <a:endParaRPr b="1" sz="900">
                  <a:solidFill>
                    <a:srgbClr val="FFFFFF"/>
                  </a:solidFill>
                  <a:latin typeface="Arial"/>
                  <a:ea typeface="Arial"/>
                  <a:cs typeface="Arial"/>
                  <a:sym typeface="Arial"/>
                </a:endParaRPr>
              </a:p>
            </p:txBody>
          </p:sp>
        </p:grpSp>
      </p:grpSp>
      <p:grpSp>
        <p:nvGrpSpPr>
          <p:cNvPr id="577" name="Google Shape;577;p49"/>
          <p:cNvGrpSpPr/>
          <p:nvPr/>
        </p:nvGrpSpPr>
        <p:grpSpPr>
          <a:xfrm>
            <a:off x="381000" y="4048125"/>
            <a:ext cx="8382000" cy="495300"/>
            <a:chOff x="381000" y="4048125"/>
            <a:chExt cx="8382000" cy="495300"/>
          </a:xfrm>
        </p:grpSpPr>
        <p:sp>
          <p:nvSpPr>
            <p:cNvPr id="578" name="Google Shape;578;p49"/>
            <p:cNvSpPr/>
            <p:nvPr/>
          </p:nvSpPr>
          <p:spPr>
            <a:xfrm>
              <a:off x="381000" y="4048125"/>
              <a:ext cx="8382000" cy="495300"/>
            </a:xfrm>
            <a:prstGeom prst="roundRect">
              <a:avLst>
                <a:gd fmla="val 11538" name="adj"/>
              </a:avLst>
            </a:prstGeom>
            <a:solidFill>
              <a:srgbClr val="EEF1F4"/>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79" name="Google Shape;579;p49"/>
            <p:cNvSpPr txBox="1"/>
            <p:nvPr/>
          </p:nvSpPr>
          <p:spPr>
            <a:xfrm>
              <a:off x="381000" y="4048125"/>
              <a:ext cx="8382000" cy="495300"/>
            </a:xfrm>
            <a:prstGeom prst="rect">
              <a:avLst/>
            </a:prstGeom>
            <a:noFill/>
            <a:ln>
              <a:noFill/>
            </a:ln>
          </p:spPr>
          <p:txBody>
            <a:bodyPr anchorCtr="0" anchor="ctr" bIns="0" lIns="190500" spcFirstLastPara="1" rIns="190500" wrap="square" tIns="0">
              <a:noAutofit/>
            </a:bodyPr>
            <a:lstStyle/>
            <a:p>
              <a:pPr indent="0" lvl="0" marL="0" rtl="0" algn="ctr">
                <a:spcBef>
                  <a:spcPts val="0"/>
                </a:spcBef>
                <a:spcAft>
                  <a:spcPts val="0"/>
                </a:spcAft>
                <a:buNone/>
              </a:pPr>
              <a:r>
                <a:rPr b="1" lang="en" sz="1100">
                  <a:solidFill>
                    <a:srgbClr val="0C2240"/>
                  </a:solidFill>
                  <a:latin typeface="Arial"/>
                  <a:ea typeface="Arial"/>
                  <a:cs typeface="Arial"/>
                  <a:sym typeface="Arial"/>
                </a:rPr>
                <a:t>nnU-Net proves that rigorous engineering and evaluation alignment are more critical for success than architectural novelty.</a:t>
              </a:r>
              <a:endParaRPr b="1" sz="1100">
                <a:solidFill>
                  <a:srgbClr val="0C224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32"/>
          <p:cNvSpPr/>
          <p:nvPr/>
        </p:nvSpPr>
        <p:spPr>
          <a:xfrm>
            <a:off x="0" y="0"/>
            <a:ext cx="9144000" cy="762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2" name="Google Shape;132;p32"/>
          <p:cNvSpPr txBox="1"/>
          <p:nvPr/>
        </p:nvSpPr>
        <p:spPr>
          <a:xfrm>
            <a:off x="1143000" y="0"/>
            <a:ext cx="6858000" cy="762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FFFF"/>
                </a:solidFill>
                <a:latin typeface="Arial"/>
                <a:ea typeface="Arial"/>
                <a:cs typeface="Arial"/>
                <a:sym typeface="Arial"/>
              </a:rPr>
              <a:t>Application Areas Studied</a:t>
            </a:r>
            <a:endParaRPr b="1" sz="2400">
              <a:solidFill>
                <a:srgbClr val="FFFFFF"/>
              </a:solidFill>
              <a:latin typeface="Arial"/>
              <a:ea typeface="Arial"/>
              <a:cs typeface="Arial"/>
              <a:sym typeface="Arial"/>
            </a:endParaRPr>
          </a:p>
        </p:txBody>
      </p:sp>
      <p:grpSp>
        <p:nvGrpSpPr>
          <p:cNvPr id="133" name="Google Shape;133;p32"/>
          <p:cNvGrpSpPr/>
          <p:nvPr/>
        </p:nvGrpSpPr>
        <p:grpSpPr>
          <a:xfrm>
            <a:off x="381000" y="952500"/>
            <a:ext cx="8382000" cy="1333500"/>
            <a:chOff x="381000" y="952500"/>
            <a:chExt cx="8382000" cy="1333500"/>
          </a:xfrm>
        </p:grpSpPr>
        <p:sp>
          <p:nvSpPr>
            <p:cNvPr id="134" name="Google Shape;134;p32"/>
            <p:cNvSpPr/>
            <p:nvPr/>
          </p:nvSpPr>
          <p:spPr>
            <a:xfrm>
              <a:off x="381000" y="952500"/>
              <a:ext cx="8382000" cy="1333500"/>
            </a:xfrm>
            <a:prstGeom prst="roundRect">
              <a:avLst>
                <a:gd fmla="val 8571"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5" name="Google Shape;135;p32"/>
            <p:cNvSpPr txBox="1"/>
            <p:nvPr/>
          </p:nvSpPr>
          <p:spPr>
            <a:xfrm>
              <a:off x="571500" y="1047750"/>
              <a:ext cx="8001000" cy="1143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 sz="1300">
                  <a:solidFill>
                    <a:srgbClr val="334155"/>
                  </a:solidFill>
                  <a:latin typeface="Arial"/>
                  <a:ea typeface="Arial"/>
                  <a:cs typeface="Arial"/>
                  <a:sym typeface="Arial"/>
                </a:rPr>
                <a:t>Nowadays, a huge number of patients around the world suffer from brain tumor cancer. Early detection and accurate segmentation of the tumor can greatly increase the survival rate and improve the quality of life for patients.</a:t>
              </a:r>
              <a:endParaRPr b="0" sz="1300">
                <a:solidFill>
                  <a:srgbClr val="334155"/>
                </a:solidFill>
                <a:latin typeface="Arial"/>
                <a:ea typeface="Arial"/>
                <a:cs typeface="Arial"/>
                <a:sym typeface="Arial"/>
              </a:endParaRPr>
            </a:p>
            <a:p>
              <a:pPr indent="0" lvl="0" marL="0" rtl="0" algn="l">
                <a:spcBef>
                  <a:spcPts val="750"/>
                </a:spcBef>
                <a:spcAft>
                  <a:spcPts val="0"/>
                </a:spcAft>
                <a:buNone/>
              </a:pPr>
              <a:r>
                <a:rPr b="0" lang="en" sz="1300">
                  <a:solidFill>
                    <a:srgbClr val="334155"/>
                  </a:solidFill>
                  <a:latin typeface="Arial"/>
                  <a:ea typeface="Arial"/>
                  <a:cs typeface="Arial"/>
                  <a:sym typeface="Arial"/>
                </a:rPr>
                <a:t>Developing fast and reliable automatic segmentation methods has become a critical research topic in medical imaging. In particular, deep learning models have proven to be the most effective approaches.</a:t>
              </a:r>
              <a:endParaRPr b="0" sz="1300">
                <a:solidFill>
                  <a:srgbClr val="334155"/>
                </a:solidFill>
                <a:latin typeface="Arial"/>
                <a:ea typeface="Arial"/>
                <a:cs typeface="Arial"/>
                <a:sym typeface="Arial"/>
              </a:endParaRPr>
            </a:p>
          </p:txBody>
        </p:sp>
      </p:grpSp>
      <p:sp>
        <p:nvSpPr>
          <p:cNvPr id="136" name="Google Shape;136;p32"/>
          <p:cNvSpPr txBox="1"/>
          <p:nvPr/>
        </p:nvSpPr>
        <p:spPr>
          <a:xfrm>
            <a:off x="381000" y="2476500"/>
            <a:ext cx="83820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500">
                <a:solidFill>
                  <a:srgbClr val="0F172A"/>
                </a:solidFill>
                <a:latin typeface="Arial"/>
                <a:ea typeface="Arial"/>
                <a:cs typeface="Arial"/>
                <a:sym typeface="Arial"/>
              </a:rPr>
              <a:t>Brain Tumor Segmentation Approaches Studied:</a:t>
            </a:r>
            <a:endParaRPr b="1" sz="1500">
              <a:solidFill>
                <a:srgbClr val="0F172A"/>
              </a:solidFill>
              <a:latin typeface="Arial"/>
              <a:ea typeface="Arial"/>
              <a:cs typeface="Arial"/>
              <a:sym typeface="Arial"/>
            </a:endParaRPr>
          </a:p>
        </p:txBody>
      </p:sp>
      <p:grpSp>
        <p:nvGrpSpPr>
          <p:cNvPr id="137" name="Google Shape;137;p32"/>
          <p:cNvGrpSpPr/>
          <p:nvPr/>
        </p:nvGrpSpPr>
        <p:grpSpPr>
          <a:xfrm>
            <a:off x="381000" y="2952750"/>
            <a:ext cx="4095900" cy="1905000"/>
            <a:chOff x="381000" y="2952750"/>
            <a:chExt cx="4095900" cy="1905000"/>
          </a:xfrm>
        </p:grpSpPr>
        <p:sp>
          <p:nvSpPr>
            <p:cNvPr id="138" name="Google Shape;138;p32"/>
            <p:cNvSpPr/>
            <p:nvPr/>
          </p:nvSpPr>
          <p:spPr>
            <a:xfrm>
              <a:off x="381000" y="2952750"/>
              <a:ext cx="4095900" cy="1905000"/>
            </a:xfrm>
            <a:prstGeom prst="roundRect">
              <a:avLst>
                <a:gd fmla="val 6000"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9" name="Google Shape;139;p32"/>
            <p:cNvSpPr/>
            <p:nvPr/>
          </p:nvSpPr>
          <p:spPr>
            <a:xfrm>
              <a:off x="381000" y="2952750"/>
              <a:ext cx="4095900" cy="381000"/>
            </a:xfrm>
            <a:prstGeom prst="roundRect">
              <a:avLst>
                <a:gd fmla="val 30000" name="adj"/>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40" name="Google Shape;140;p32"/>
            <p:cNvSpPr/>
            <p:nvPr/>
          </p:nvSpPr>
          <p:spPr>
            <a:xfrm>
              <a:off x="381000" y="3143250"/>
              <a:ext cx="4095900" cy="190500"/>
            </a:xfrm>
            <a:prstGeom prst="rect">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41" name="Google Shape;141;p32"/>
            <p:cNvSpPr txBox="1"/>
            <p:nvPr/>
          </p:nvSpPr>
          <p:spPr>
            <a:xfrm>
              <a:off x="571500" y="2952750"/>
              <a:ext cx="37149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400">
                  <a:solidFill>
                    <a:srgbClr val="0F172A"/>
                  </a:solidFill>
                  <a:latin typeface="Arial"/>
                  <a:ea typeface="Arial"/>
                  <a:cs typeface="Arial"/>
                  <a:sym typeface="Arial"/>
                </a:rPr>
                <a:t>Foundational Volumetric Segmentation</a:t>
              </a:r>
              <a:endParaRPr b="1" sz="1400">
                <a:solidFill>
                  <a:srgbClr val="0F172A"/>
                </a:solidFill>
                <a:latin typeface="Arial"/>
                <a:ea typeface="Arial"/>
                <a:cs typeface="Arial"/>
                <a:sym typeface="Arial"/>
              </a:endParaRPr>
            </a:p>
          </p:txBody>
        </p:sp>
        <p:sp>
          <p:nvSpPr>
            <p:cNvPr id="142" name="Google Shape;142;p32"/>
            <p:cNvSpPr txBox="1"/>
            <p:nvPr/>
          </p:nvSpPr>
          <p:spPr>
            <a:xfrm>
              <a:off x="571500" y="3429000"/>
              <a:ext cx="3714900" cy="1238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1200">
                  <a:solidFill>
                    <a:srgbClr val="475569"/>
                  </a:solidFill>
                  <a:latin typeface="Arial"/>
                  <a:ea typeface="Arial"/>
                  <a:cs typeface="Arial"/>
                  <a:sym typeface="Arial"/>
                </a:rPr>
                <a:t>Strong 3D encoder-decoder segmentation models learn directly from full MRI volumes and establish baseline for volumetric tumor segmentation.</a:t>
              </a:r>
              <a:endParaRPr b="0" sz="1200">
                <a:solidFill>
                  <a:srgbClr val="475569"/>
                </a:solidFill>
                <a:latin typeface="Arial"/>
                <a:ea typeface="Arial"/>
                <a:cs typeface="Arial"/>
                <a:sym typeface="Arial"/>
              </a:endParaRPr>
            </a:p>
          </p:txBody>
        </p:sp>
      </p:grpSp>
      <p:grpSp>
        <p:nvGrpSpPr>
          <p:cNvPr id="143" name="Google Shape;143;p32"/>
          <p:cNvGrpSpPr/>
          <p:nvPr/>
        </p:nvGrpSpPr>
        <p:grpSpPr>
          <a:xfrm>
            <a:off x="4667250" y="2952750"/>
            <a:ext cx="4095900" cy="1905000"/>
            <a:chOff x="4667250" y="2952750"/>
            <a:chExt cx="4095900" cy="1905000"/>
          </a:xfrm>
        </p:grpSpPr>
        <p:sp>
          <p:nvSpPr>
            <p:cNvPr id="144" name="Google Shape;144;p32"/>
            <p:cNvSpPr/>
            <p:nvPr/>
          </p:nvSpPr>
          <p:spPr>
            <a:xfrm>
              <a:off x="4667250" y="2952750"/>
              <a:ext cx="4095900" cy="1905000"/>
            </a:xfrm>
            <a:prstGeom prst="roundRect">
              <a:avLst>
                <a:gd fmla="val 6000"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45" name="Google Shape;145;p32"/>
            <p:cNvSpPr/>
            <p:nvPr/>
          </p:nvSpPr>
          <p:spPr>
            <a:xfrm>
              <a:off x="4667250" y="2952750"/>
              <a:ext cx="4095900" cy="381000"/>
            </a:xfrm>
            <a:prstGeom prst="roundRect">
              <a:avLst>
                <a:gd fmla="val 30000" name="adj"/>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46" name="Google Shape;146;p32"/>
            <p:cNvSpPr/>
            <p:nvPr/>
          </p:nvSpPr>
          <p:spPr>
            <a:xfrm>
              <a:off x="4667250" y="3143250"/>
              <a:ext cx="4095900" cy="190500"/>
            </a:xfrm>
            <a:prstGeom prst="rect">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47" name="Google Shape;147;p32"/>
            <p:cNvSpPr txBox="1"/>
            <p:nvPr/>
          </p:nvSpPr>
          <p:spPr>
            <a:xfrm>
              <a:off x="4857750" y="2952750"/>
              <a:ext cx="37149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400">
                  <a:solidFill>
                    <a:srgbClr val="0F172A"/>
                  </a:solidFill>
                  <a:latin typeface="Arial"/>
                  <a:ea typeface="Arial"/>
                  <a:cs typeface="Arial"/>
                  <a:sym typeface="Arial"/>
                </a:rPr>
                <a:t>Hybrid Architecture</a:t>
              </a:r>
              <a:endParaRPr b="1" sz="1400">
                <a:solidFill>
                  <a:srgbClr val="0F172A"/>
                </a:solidFill>
                <a:latin typeface="Arial"/>
                <a:ea typeface="Arial"/>
                <a:cs typeface="Arial"/>
                <a:sym typeface="Arial"/>
              </a:endParaRPr>
            </a:p>
          </p:txBody>
        </p:sp>
        <p:sp>
          <p:nvSpPr>
            <p:cNvPr id="148" name="Google Shape;148;p32"/>
            <p:cNvSpPr txBox="1"/>
            <p:nvPr/>
          </p:nvSpPr>
          <p:spPr>
            <a:xfrm>
              <a:off x="4857750" y="3429000"/>
              <a:ext cx="3714900" cy="1238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1200">
                  <a:solidFill>
                    <a:srgbClr val="475569"/>
                  </a:solidFill>
                  <a:latin typeface="Arial"/>
                  <a:ea typeface="Arial"/>
                  <a:cs typeface="Arial"/>
                  <a:sym typeface="Arial"/>
                </a:rPr>
                <a:t>Volumetric segmentation models enhanced with Transformer, dynamic convolution, attention, or adversarial refinement to improve global reasoning and tumor boundary modeling.</a:t>
              </a:r>
              <a:endParaRPr b="0" sz="1200">
                <a:solidFill>
                  <a:srgbClr val="475569"/>
                </a:solidFill>
                <a:latin typeface="Arial"/>
                <a:ea typeface="Arial"/>
                <a:cs typeface="Arial"/>
                <a:sym typeface="Arial"/>
              </a:endParaRPr>
            </a:p>
          </p:txBody>
        </p:sp>
      </p:grpSp>
      <p:sp>
        <p:nvSpPr>
          <p:cNvPr id="149" name="Google Shape;149;p32"/>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4" name="Shape 584"/>
        <p:cNvGrpSpPr/>
        <p:nvPr/>
      </p:nvGrpSpPr>
      <p:grpSpPr>
        <a:xfrm>
          <a:off x="0" y="0"/>
          <a:ext cx="0" cy="0"/>
          <a:chOff x="0" y="0"/>
          <a:chExt cx="0" cy="0"/>
        </a:xfrm>
      </p:grpSpPr>
      <p:sp>
        <p:nvSpPr>
          <p:cNvPr id="585" name="Google Shape;585;p50"/>
          <p:cNvSpPr/>
          <p:nvPr/>
        </p:nvSpPr>
        <p:spPr>
          <a:xfrm>
            <a:off x="0" y="0"/>
            <a:ext cx="9144000" cy="150600"/>
          </a:xfrm>
          <a:prstGeom prst="rect">
            <a:avLst/>
          </a:prstGeom>
          <a:solidFill>
            <a:srgbClr val="0C224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86" name="Google Shape;586;p50"/>
          <p:cNvSpPr txBox="1"/>
          <p:nvPr/>
        </p:nvSpPr>
        <p:spPr>
          <a:xfrm>
            <a:off x="381000" y="257175"/>
            <a:ext cx="8382000" cy="285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850">
                <a:solidFill>
                  <a:srgbClr val="0C2240"/>
                </a:solidFill>
                <a:latin typeface="Play"/>
                <a:ea typeface="Play"/>
                <a:cs typeface="Play"/>
                <a:sym typeface="Play"/>
              </a:rPr>
              <a:t>Comparative Discussion</a:t>
            </a:r>
            <a:endParaRPr b="1" sz="1850">
              <a:solidFill>
                <a:srgbClr val="0C2240"/>
              </a:solidFill>
              <a:latin typeface="Play"/>
              <a:ea typeface="Play"/>
              <a:cs typeface="Play"/>
              <a:sym typeface="Play"/>
            </a:endParaRPr>
          </a:p>
        </p:txBody>
      </p:sp>
      <p:grpSp>
        <p:nvGrpSpPr>
          <p:cNvPr id="587" name="Google Shape;587;p50"/>
          <p:cNvGrpSpPr/>
          <p:nvPr/>
        </p:nvGrpSpPr>
        <p:grpSpPr>
          <a:xfrm>
            <a:off x="381000" y="714375"/>
            <a:ext cx="8382000" cy="476400"/>
            <a:chOff x="381000" y="714375"/>
            <a:chExt cx="8382000" cy="476400"/>
          </a:xfrm>
        </p:grpSpPr>
        <p:sp>
          <p:nvSpPr>
            <p:cNvPr id="588" name="Google Shape;588;p50"/>
            <p:cNvSpPr/>
            <p:nvPr/>
          </p:nvSpPr>
          <p:spPr>
            <a:xfrm>
              <a:off x="381000" y="714375"/>
              <a:ext cx="8382000" cy="476400"/>
            </a:xfrm>
            <a:prstGeom prst="roundRect">
              <a:avLst>
                <a:gd fmla="val 12000"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89" name="Google Shape;589;p50"/>
            <p:cNvSpPr txBox="1"/>
            <p:nvPr/>
          </p:nvSpPr>
          <p:spPr>
            <a:xfrm>
              <a:off x="523875" y="714375"/>
              <a:ext cx="8096400" cy="476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1100">
                  <a:solidFill>
                    <a:srgbClr val="1F2937"/>
                  </a:solidFill>
                  <a:latin typeface="Arial"/>
                  <a:ea typeface="Arial"/>
                  <a:cs typeface="Arial"/>
                  <a:sym typeface="Arial"/>
                </a:rPr>
                <a:t>The report groups the four papers into two architecture themes: foundational volumetric systems and hybrid refinements built on those 3D backbones.</a:t>
              </a:r>
              <a:endParaRPr b="0" sz="1100">
                <a:solidFill>
                  <a:srgbClr val="1F2937"/>
                </a:solidFill>
                <a:latin typeface="Arial"/>
                <a:ea typeface="Arial"/>
                <a:cs typeface="Arial"/>
                <a:sym typeface="Arial"/>
              </a:endParaRPr>
            </a:p>
          </p:txBody>
        </p:sp>
      </p:grpSp>
      <p:grpSp>
        <p:nvGrpSpPr>
          <p:cNvPr id="590" name="Google Shape;590;p50"/>
          <p:cNvGrpSpPr/>
          <p:nvPr/>
        </p:nvGrpSpPr>
        <p:grpSpPr>
          <a:xfrm>
            <a:off x="381000" y="1333500"/>
            <a:ext cx="4095900" cy="2667000"/>
            <a:chOff x="381000" y="1333500"/>
            <a:chExt cx="4095900" cy="2667000"/>
          </a:xfrm>
        </p:grpSpPr>
        <p:sp>
          <p:nvSpPr>
            <p:cNvPr id="591" name="Google Shape;591;p50"/>
            <p:cNvSpPr/>
            <p:nvPr/>
          </p:nvSpPr>
          <p:spPr>
            <a:xfrm>
              <a:off x="381000" y="1333500"/>
              <a:ext cx="4095900" cy="2667000"/>
            </a:xfrm>
            <a:prstGeom prst="roundRect">
              <a:avLst>
                <a:gd fmla="val 3571"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92" name="Google Shape;592;p50"/>
            <p:cNvSpPr/>
            <p:nvPr/>
          </p:nvSpPr>
          <p:spPr>
            <a:xfrm>
              <a:off x="381000" y="1333500"/>
              <a:ext cx="4095900" cy="428700"/>
            </a:xfrm>
            <a:prstGeom prst="roundRect">
              <a:avLst>
                <a:gd fmla="val 22222" name="adj"/>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93" name="Google Shape;593;p50"/>
            <p:cNvSpPr/>
            <p:nvPr/>
          </p:nvSpPr>
          <p:spPr>
            <a:xfrm>
              <a:off x="381000" y="1571625"/>
              <a:ext cx="4095900" cy="190500"/>
            </a:xfrm>
            <a:prstGeom prst="rect">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94" name="Google Shape;594;p50"/>
            <p:cNvSpPr txBox="1"/>
            <p:nvPr/>
          </p:nvSpPr>
          <p:spPr>
            <a:xfrm>
              <a:off x="523875" y="1381125"/>
              <a:ext cx="38100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300">
                  <a:solidFill>
                    <a:srgbClr val="0C2240"/>
                  </a:solidFill>
                  <a:latin typeface="Play"/>
                  <a:ea typeface="Play"/>
                  <a:cs typeface="Play"/>
                  <a:sym typeface="Play"/>
                </a:rPr>
                <a:t>Foundational Volumetric Segmentation</a:t>
              </a:r>
              <a:endParaRPr b="1" sz="1300">
                <a:solidFill>
                  <a:srgbClr val="0C2240"/>
                </a:solidFill>
                <a:latin typeface="Play"/>
                <a:ea typeface="Play"/>
                <a:cs typeface="Play"/>
                <a:sym typeface="Play"/>
              </a:endParaRPr>
            </a:p>
            <a:p>
              <a:pPr indent="0" lvl="0" marL="0" rtl="0" algn="l">
                <a:spcBef>
                  <a:spcPts val="0"/>
                </a:spcBef>
                <a:spcAft>
                  <a:spcPts val="0"/>
                </a:spcAft>
                <a:buNone/>
              </a:pPr>
              <a:r>
                <a:rPr b="0" i="1" lang="en" sz="900">
                  <a:solidFill>
                    <a:srgbClr val="64748B"/>
                  </a:solidFill>
                  <a:latin typeface="Play"/>
                  <a:ea typeface="Play"/>
                  <a:cs typeface="Play"/>
                  <a:sym typeface="Play"/>
                </a:rPr>
                <a:t>V-Net, nnU-Net</a:t>
              </a:r>
              <a:endParaRPr b="0" i="1" sz="900">
                <a:solidFill>
                  <a:srgbClr val="64748B"/>
                </a:solidFill>
                <a:latin typeface="Play"/>
                <a:ea typeface="Play"/>
                <a:cs typeface="Play"/>
                <a:sym typeface="Play"/>
              </a:endParaRPr>
            </a:p>
          </p:txBody>
        </p:sp>
        <p:sp>
          <p:nvSpPr>
            <p:cNvPr id="595" name="Google Shape;595;p50"/>
            <p:cNvSpPr txBox="1"/>
            <p:nvPr/>
          </p:nvSpPr>
          <p:spPr>
            <a:xfrm>
              <a:off x="523875" y="1857375"/>
              <a:ext cx="3810000" cy="152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rgbClr val="1F2937"/>
                  </a:solidFill>
                  <a:latin typeface="Arial"/>
                  <a:ea typeface="Arial"/>
                  <a:cs typeface="Arial"/>
                  <a:sym typeface="Arial"/>
                </a:rPr>
                <a:t>Architectural focus:</a:t>
              </a:r>
              <a:r>
                <a:rPr lang="en" sz="1000">
                  <a:solidFill>
                    <a:srgbClr val="1F2937"/>
                  </a:solidFill>
                  <a:latin typeface="Arial"/>
                  <a:ea typeface="Arial"/>
                  <a:cs typeface="Arial"/>
                  <a:sym typeface="Arial"/>
                </a:rPr>
                <a:t> </a:t>
              </a:r>
              <a:r>
                <a:rPr lang="en" sz="1000">
                  <a:solidFill>
                    <a:srgbClr val="4B5563"/>
                  </a:solidFill>
                  <a:latin typeface="Arial"/>
                  <a:ea typeface="Arial"/>
                  <a:cs typeface="Arial"/>
                  <a:sym typeface="Arial"/>
                </a:rPr>
                <a:t>stable 3D encoder--decoder baselines with strong volumetric continuity.</a:t>
              </a:r>
              <a:endParaRPr sz="1000">
                <a:solidFill>
                  <a:srgbClr val="1F2937"/>
                </a:solidFill>
                <a:latin typeface="Arial"/>
                <a:ea typeface="Arial"/>
                <a:cs typeface="Arial"/>
                <a:sym typeface="Arial"/>
              </a:endParaRPr>
            </a:p>
            <a:p>
              <a:pPr indent="0" lvl="0" marL="0" rtl="0" algn="l">
                <a:spcBef>
                  <a:spcPts val="800"/>
                </a:spcBef>
                <a:spcAft>
                  <a:spcPts val="0"/>
                </a:spcAft>
                <a:buNone/>
              </a:pPr>
              <a:r>
                <a:rPr b="1" lang="en" sz="1000">
                  <a:solidFill>
                    <a:srgbClr val="1F2937"/>
                  </a:solidFill>
                  <a:latin typeface="Arial"/>
                  <a:ea typeface="Arial"/>
                  <a:cs typeface="Arial"/>
                  <a:sym typeface="Arial"/>
                </a:rPr>
                <a:t>Strengths:</a:t>
              </a:r>
              <a:endParaRPr b="1" sz="1000">
                <a:solidFill>
                  <a:srgbClr val="1F2937"/>
                </a:solidFill>
                <a:latin typeface="Arial"/>
                <a:ea typeface="Arial"/>
                <a:cs typeface="Arial"/>
                <a:sym typeface="Arial"/>
              </a:endParaRPr>
            </a:p>
            <a:p>
              <a:pPr indent="0" lvl="0" marL="0" rtl="0" algn="l">
                <a:spcBef>
                  <a:spcPts val="0"/>
                </a:spcBef>
                <a:spcAft>
                  <a:spcPts val="0"/>
                </a:spcAft>
                <a:buNone/>
              </a:pPr>
              <a:r>
                <a:rPr lang="en" sz="1000">
                  <a:solidFill>
                    <a:srgbClr val="4B5563"/>
                  </a:solidFill>
                  <a:latin typeface="Arial"/>
                  <a:ea typeface="Arial"/>
                  <a:cs typeface="Arial"/>
                  <a:sym typeface="Arial"/>
                </a:rPr>
                <a:t>clear reconstruction logic, strong 3D context, task-aligned optimization.</a:t>
              </a:r>
              <a:endParaRPr sz="1000">
                <a:solidFill>
                  <a:srgbClr val="4B5563"/>
                </a:solidFill>
                <a:latin typeface="Arial"/>
                <a:ea typeface="Arial"/>
                <a:cs typeface="Arial"/>
                <a:sym typeface="Arial"/>
              </a:endParaRPr>
            </a:p>
            <a:p>
              <a:pPr indent="0" lvl="0" marL="0" rtl="0" algn="l">
                <a:spcBef>
                  <a:spcPts val="800"/>
                </a:spcBef>
                <a:spcAft>
                  <a:spcPts val="0"/>
                </a:spcAft>
                <a:buNone/>
              </a:pPr>
              <a:r>
                <a:rPr b="1" lang="en" sz="1000">
                  <a:solidFill>
                    <a:srgbClr val="1F2937"/>
                  </a:solidFill>
                  <a:latin typeface="Arial"/>
                  <a:ea typeface="Arial"/>
                  <a:cs typeface="Arial"/>
                  <a:sym typeface="Arial"/>
                </a:rPr>
                <a:t>Limitations:</a:t>
              </a:r>
              <a:endParaRPr b="1" sz="1000">
                <a:solidFill>
                  <a:srgbClr val="1F2937"/>
                </a:solidFill>
                <a:latin typeface="Arial"/>
                <a:ea typeface="Arial"/>
                <a:cs typeface="Arial"/>
                <a:sym typeface="Arial"/>
              </a:endParaRPr>
            </a:p>
            <a:p>
              <a:pPr indent="0" lvl="0" marL="0" rtl="0" algn="l">
                <a:spcBef>
                  <a:spcPts val="0"/>
                </a:spcBef>
                <a:spcAft>
                  <a:spcPts val="0"/>
                </a:spcAft>
                <a:buNone/>
              </a:pPr>
              <a:r>
                <a:rPr lang="en" sz="1000">
                  <a:solidFill>
                    <a:srgbClr val="4B5563"/>
                  </a:solidFill>
                  <a:latin typeface="Arial"/>
                  <a:ea typeface="Arial"/>
                  <a:cs typeface="Arial"/>
                  <a:sym typeface="Arial"/>
                </a:rPr>
                <a:t>may leave global/adaptive modeling capacity on the table; some gains rely on heavy pipeline engineering.</a:t>
              </a:r>
              <a:endParaRPr sz="1000">
                <a:solidFill>
                  <a:srgbClr val="4B5563"/>
                </a:solidFill>
                <a:latin typeface="Arial"/>
                <a:ea typeface="Arial"/>
                <a:cs typeface="Arial"/>
                <a:sym typeface="Arial"/>
              </a:endParaRPr>
            </a:p>
          </p:txBody>
        </p:sp>
        <p:sp>
          <p:nvSpPr>
            <p:cNvPr id="596" name="Google Shape;596;p50"/>
            <p:cNvSpPr/>
            <p:nvPr/>
          </p:nvSpPr>
          <p:spPr>
            <a:xfrm>
              <a:off x="523875" y="3476625"/>
              <a:ext cx="3810000" cy="9600"/>
            </a:xfrm>
            <a:prstGeom prst="rect">
              <a:avLst/>
            </a:prstGeom>
            <a:solidFill>
              <a:srgbClr val="E2E8F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97" name="Google Shape;597;p50"/>
            <p:cNvSpPr txBox="1"/>
            <p:nvPr/>
          </p:nvSpPr>
          <p:spPr>
            <a:xfrm>
              <a:off x="523875" y="3571875"/>
              <a:ext cx="38100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050">
                  <a:solidFill>
                    <a:srgbClr val="0C2240"/>
                  </a:solidFill>
                  <a:latin typeface="Arial"/>
                  <a:ea typeface="Arial"/>
                  <a:cs typeface="Arial"/>
                  <a:sym typeface="Arial"/>
                </a:rPr>
                <a:t>Trade-off: stability, interpretability, and simpler optimization.</a:t>
              </a:r>
              <a:endParaRPr b="1" sz="1050">
                <a:solidFill>
                  <a:srgbClr val="0C2240"/>
                </a:solidFill>
                <a:latin typeface="Arial"/>
                <a:ea typeface="Arial"/>
                <a:cs typeface="Arial"/>
                <a:sym typeface="Arial"/>
              </a:endParaRPr>
            </a:p>
          </p:txBody>
        </p:sp>
      </p:grpSp>
      <p:grpSp>
        <p:nvGrpSpPr>
          <p:cNvPr id="598" name="Google Shape;598;p50"/>
          <p:cNvGrpSpPr/>
          <p:nvPr/>
        </p:nvGrpSpPr>
        <p:grpSpPr>
          <a:xfrm>
            <a:off x="4667250" y="1333500"/>
            <a:ext cx="4095900" cy="2667000"/>
            <a:chOff x="4667250" y="1333500"/>
            <a:chExt cx="4095900" cy="2667000"/>
          </a:xfrm>
        </p:grpSpPr>
        <p:sp>
          <p:nvSpPr>
            <p:cNvPr id="599" name="Google Shape;599;p50"/>
            <p:cNvSpPr/>
            <p:nvPr/>
          </p:nvSpPr>
          <p:spPr>
            <a:xfrm>
              <a:off x="4667250" y="1333500"/>
              <a:ext cx="4095900" cy="2667000"/>
            </a:xfrm>
            <a:prstGeom prst="roundRect">
              <a:avLst>
                <a:gd fmla="val 3571"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00" name="Google Shape;600;p50"/>
            <p:cNvSpPr/>
            <p:nvPr/>
          </p:nvSpPr>
          <p:spPr>
            <a:xfrm>
              <a:off x="4667250" y="1333500"/>
              <a:ext cx="4095900" cy="428700"/>
            </a:xfrm>
            <a:prstGeom prst="roundRect">
              <a:avLst>
                <a:gd fmla="val 22222" name="adj"/>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01" name="Google Shape;601;p50"/>
            <p:cNvSpPr/>
            <p:nvPr/>
          </p:nvSpPr>
          <p:spPr>
            <a:xfrm>
              <a:off x="4667250" y="1571625"/>
              <a:ext cx="4095900" cy="190500"/>
            </a:xfrm>
            <a:prstGeom prst="rect">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02" name="Google Shape;602;p50"/>
            <p:cNvSpPr txBox="1"/>
            <p:nvPr/>
          </p:nvSpPr>
          <p:spPr>
            <a:xfrm>
              <a:off x="4810125" y="1381125"/>
              <a:ext cx="38100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300">
                  <a:solidFill>
                    <a:srgbClr val="0C2240"/>
                  </a:solidFill>
                  <a:latin typeface="Play"/>
                  <a:ea typeface="Play"/>
                  <a:cs typeface="Play"/>
                  <a:sym typeface="Play"/>
                </a:rPr>
                <a:t>Hybrid Architectures</a:t>
              </a:r>
              <a:endParaRPr b="1" sz="1300">
                <a:solidFill>
                  <a:srgbClr val="0C2240"/>
                </a:solidFill>
                <a:latin typeface="Play"/>
                <a:ea typeface="Play"/>
                <a:cs typeface="Play"/>
                <a:sym typeface="Play"/>
              </a:endParaRPr>
            </a:p>
            <a:p>
              <a:pPr indent="0" lvl="0" marL="0" rtl="0" algn="l">
                <a:spcBef>
                  <a:spcPts val="0"/>
                </a:spcBef>
                <a:spcAft>
                  <a:spcPts val="0"/>
                </a:spcAft>
                <a:buNone/>
              </a:pPr>
              <a:r>
                <a:rPr b="0" i="1" lang="en" sz="900">
                  <a:solidFill>
                    <a:srgbClr val="64748B"/>
                  </a:solidFill>
                  <a:latin typeface="Play"/>
                  <a:ea typeface="Play"/>
                  <a:cs typeface="Play"/>
                  <a:sym typeface="Play"/>
                </a:rPr>
                <a:t>TransBTS, DSNet</a:t>
              </a:r>
              <a:endParaRPr b="0" i="1" sz="900">
                <a:solidFill>
                  <a:srgbClr val="64748B"/>
                </a:solidFill>
                <a:latin typeface="Play"/>
                <a:ea typeface="Play"/>
                <a:cs typeface="Play"/>
                <a:sym typeface="Play"/>
              </a:endParaRPr>
            </a:p>
          </p:txBody>
        </p:sp>
        <p:sp>
          <p:nvSpPr>
            <p:cNvPr id="603" name="Google Shape;603;p50"/>
            <p:cNvSpPr txBox="1"/>
            <p:nvPr/>
          </p:nvSpPr>
          <p:spPr>
            <a:xfrm>
              <a:off x="4810125" y="1857375"/>
              <a:ext cx="3810000" cy="152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925">
                  <a:solidFill>
                    <a:srgbClr val="1F2937"/>
                  </a:solidFill>
                  <a:latin typeface="Arial"/>
                  <a:ea typeface="Arial"/>
                  <a:cs typeface="Arial"/>
                  <a:sym typeface="Arial"/>
                </a:rPr>
                <a:t>Architectural focus:</a:t>
              </a:r>
              <a:r>
                <a:rPr lang="en" sz="925">
                  <a:solidFill>
                    <a:srgbClr val="1F2937"/>
                  </a:solidFill>
                  <a:latin typeface="Arial"/>
                  <a:ea typeface="Arial"/>
                  <a:cs typeface="Arial"/>
                  <a:sym typeface="Arial"/>
                </a:rPr>
                <a:t> </a:t>
              </a:r>
              <a:r>
                <a:rPr lang="en" sz="925">
                  <a:solidFill>
                    <a:srgbClr val="4B5563"/>
                  </a:solidFill>
                  <a:latin typeface="Arial"/>
                  <a:ea typeface="Arial"/>
                  <a:cs typeface="Arial"/>
                  <a:sym typeface="Arial"/>
                </a:rPr>
                <a:t>strengthen 3D segmentation with Transformer, dynamic convolution, attention, and adversarial refinement.</a:t>
              </a:r>
              <a:endParaRPr sz="925">
                <a:solidFill>
                  <a:srgbClr val="1F2937"/>
                </a:solidFill>
                <a:latin typeface="Arial"/>
                <a:ea typeface="Arial"/>
                <a:cs typeface="Arial"/>
                <a:sym typeface="Arial"/>
              </a:endParaRPr>
            </a:p>
            <a:p>
              <a:pPr indent="0" lvl="0" marL="0" rtl="0" algn="l">
                <a:spcBef>
                  <a:spcPts val="800"/>
                </a:spcBef>
                <a:spcAft>
                  <a:spcPts val="0"/>
                </a:spcAft>
                <a:buNone/>
              </a:pPr>
              <a:r>
                <a:rPr b="1" lang="en" sz="925">
                  <a:solidFill>
                    <a:srgbClr val="1F2937"/>
                  </a:solidFill>
                  <a:latin typeface="Arial"/>
                  <a:ea typeface="Arial"/>
                  <a:cs typeface="Arial"/>
                  <a:sym typeface="Arial"/>
                </a:rPr>
                <a:t>Strengths:</a:t>
              </a:r>
              <a:endParaRPr b="1" sz="925">
                <a:solidFill>
                  <a:srgbClr val="1F2937"/>
                </a:solidFill>
                <a:latin typeface="Arial"/>
                <a:ea typeface="Arial"/>
                <a:cs typeface="Arial"/>
                <a:sym typeface="Arial"/>
              </a:endParaRPr>
            </a:p>
            <a:p>
              <a:pPr indent="0" lvl="0" marL="0" rtl="0" algn="l">
                <a:spcBef>
                  <a:spcPts val="0"/>
                </a:spcBef>
                <a:spcAft>
                  <a:spcPts val="0"/>
                </a:spcAft>
                <a:buNone/>
              </a:pPr>
              <a:r>
                <a:rPr lang="en" sz="925">
                  <a:solidFill>
                    <a:srgbClr val="4B5563"/>
                  </a:solidFill>
                  <a:latin typeface="Arial"/>
                  <a:ea typeface="Arial"/>
                  <a:cs typeface="Arial"/>
                  <a:sym typeface="Arial"/>
                </a:rPr>
                <a:t>richer global reasoning, adaptive feature selection, stronger tumor boundary modeling.</a:t>
              </a:r>
              <a:endParaRPr sz="925">
                <a:solidFill>
                  <a:srgbClr val="4B5563"/>
                </a:solidFill>
                <a:latin typeface="Arial"/>
                <a:ea typeface="Arial"/>
                <a:cs typeface="Arial"/>
                <a:sym typeface="Arial"/>
              </a:endParaRPr>
            </a:p>
            <a:p>
              <a:pPr indent="0" lvl="0" marL="0" rtl="0" algn="l">
                <a:spcBef>
                  <a:spcPts val="800"/>
                </a:spcBef>
                <a:spcAft>
                  <a:spcPts val="0"/>
                </a:spcAft>
                <a:buNone/>
              </a:pPr>
              <a:r>
                <a:rPr b="1" lang="en" sz="925">
                  <a:solidFill>
                    <a:srgbClr val="1F2937"/>
                  </a:solidFill>
                  <a:latin typeface="Arial"/>
                  <a:ea typeface="Arial"/>
                  <a:cs typeface="Arial"/>
                  <a:sym typeface="Arial"/>
                </a:rPr>
                <a:t>Limitations:</a:t>
              </a:r>
              <a:endParaRPr b="1" sz="925">
                <a:solidFill>
                  <a:srgbClr val="1F2937"/>
                </a:solidFill>
                <a:latin typeface="Arial"/>
                <a:ea typeface="Arial"/>
                <a:cs typeface="Arial"/>
                <a:sym typeface="Arial"/>
              </a:endParaRPr>
            </a:p>
            <a:p>
              <a:pPr indent="0" lvl="0" marL="0" rtl="0" algn="l">
                <a:spcBef>
                  <a:spcPts val="0"/>
                </a:spcBef>
                <a:spcAft>
                  <a:spcPts val="0"/>
                </a:spcAft>
                <a:buNone/>
              </a:pPr>
              <a:r>
                <a:rPr lang="en" sz="925">
                  <a:solidFill>
                    <a:srgbClr val="4B5563"/>
                  </a:solidFill>
                  <a:latin typeface="Arial"/>
                  <a:ea typeface="Arial"/>
                  <a:cs typeface="Arial"/>
                  <a:sym typeface="Arial"/>
                </a:rPr>
                <a:t>higher memory cost, greater architectural complexity, and harder optimization/deployment.</a:t>
              </a:r>
              <a:endParaRPr sz="925">
                <a:solidFill>
                  <a:srgbClr val="4B5563"/>
                </a:solidFill>
                <a:latin typeface="Arial"/>
                <a:ea typeface="Arial"/>
                <a:cs typeface="Arial"/>
                <a:sym typeface="Arial"/>
              </a:endParaRPr>
            </a:p>
          </p:txBody>
        </p:sp>
        <p:sp>
          <p:nvSpPr>
            <p:cNvPr id="604" name="Google Shape;604;p50"/>
            <p:cNvSpPr/>
            <p:nvPr/>
          </p:nvSpPr>
          <p:spPr>
            <a:xfrm>
              <a:off x="4810125" y="3476625"/>
              <a:ext cx="3810000" cy="9600"/>
            </a:xfrm>
            <a:prstGeom prst="rect">
              <a:avLst/>
            </a:prstGeom>
            <a:solidFill>
              <a:srgbClr val="E2E8F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05" name="Google Shape;605;p50"/>
            <p:cNvSpPr txBox="1"/>
            <p:nvPr/>
          </p:nvSpPr>
          <p:spPr>
            <a:xfrm>
              <a:off x="4810125" y="3571875"/>
              <a:ext cx="38100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050">
                  <a:solidFill>
                    <a:srgbClr val="0C2240"/>
                  </a:solidFill>
                  <a:latin typeface="Arial"/>
                  <a:ea typeface="Arial"/>
                  <a:cs typeface="Arial"/>
                  <a:sym typeface="Arial"/>
                </a:rPr>
                <a:t>Trade-off: stronger representation at higher computational and engineering cost.</a:t>
              </a:r>
              <a:endParaRPr b="1" sz="1050">
                <a:solidFill>
                  <a:srgbClr val="0C2240"/>
                </a:solidFill>
                <a:latin typeface="Arial"/>
                <a:ea typeface="Arial"/>
                <a:cs typeface="Arial"/>
                <a:sym typeface="Arial"/>
              </a:endParaRPr>
            </a:p>
          </p:txBody>
        </p:sp>
      </p:grpSp>
      <p:grpSp>
        <p:nvGrpSpPr>
          <p:cNvPr id="606" name="Google Shape;606;p50"/>
          <p:cNvGrpSpPr/>
          <p:nvPr/>
        </p:nvGrpSpPr>
        <p:grpSpPr>
          <a:xfrm>
            <a:off x="381000" y="4238625"/>
            <a:ext cx="8382000" cy="476400"/>
            <a:chOff x="381000" y="4238625"/>
            <a:chExt cx="8382000" cy="476400"/>
          </a:xfrm>
        </p:grpSpPr>
        <p:sp>
          <p:nvSpPr>
            <p:cNvPr id="607" name="Google Shape;607;p50"/>
            <p:cNvSpPr/>
            <p:nvPr/>
          </p:nvSpPr>
          <p:spPr>
            <a:xfrm>
              <a:off x="381000" y="4238625"/>
              <a:ext cx="8382000" cy="476400"/>
            </a:xfrm>
            <a:prstGeom prst="roundRect">
              <a:avLst>
                <a:gd fmla="val 50000" name="adj"/>
              </a:avLst>
            </a:prstGeom>
            <a:solidFill>
              <a:srgbClr val="0C224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08" name="Google Shape;608;p50"/>
            <p:cNvSpPr txBox="1"/>
            <p:nvPr/>
          </p:nvSpPr>
          <p:spPr>
            <a:xfrm>
              <a:off x="666750" y="4238625"/>
              <a:ext cx="7810500" cy="476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solidFill>
                    <a:srgbClr val="FFFFFF"/>
                  </a:solidFill>
                  <a:latin typeface="Arial"/>
                  <a:ea typeface="Arial"/>
                  <a:cs typeface="Arial"/>
                  <a:sym typeface="Arial"/>
                </a:rPr>
                <a:t>Best fit depends on the bottleneck: stronger 3D foundations vs. stronger global/adaptive modeling.</a:t>
              </a:r>
              <a:endParaRPr b="1" sz="1200">
                <a:solidFill>
                  <a:srgbClr val="FFFFFF"/>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3" name="Shape 613"/>
        <p:cNvGrpSpPr/>
        <p:nvPr/>
      </p:nvGrpSpPr>
      <p:grpSpPr>
        <a:xfrm>
          <a:off x="0" y="0"/>
          <a:ext cx="0" cy="0"/>
          <a:chOff x="0" y="0"/>
          <a:chExt cx="0" cy="0"/>
        </a:xfrm>
      </p:grpSpPr>
      <p:sp>
        <p:nvSpPr>
          <p:cNvPr id="614" name="Google Shape;614;p51"/>
          <p:cNvSpPr/>
          <p:nvPr/>
        </p:nvSpPr>
        <p:spPr>
          <a:xfrm>
            <a:off x="0" y="0"/>
            <a:ext cx="9144000" cy="571500"/>
          </a:xfrm>
          <a:prstGeom prst="rect">
            <a:avLst/>
          </a:prstGeom>
          <a:solidFill>
            <a:srgbClr val="0C224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15" name="Google Shape;615;p51"/>
          <p:cNvSpPr/>
          <p:nvPr/>
        </p:nvSpPr>
        <p:spPr>
          <a:xfrm>
            <a:off x="381000" y="95250"/>
            <a:ext cx="83820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2200">
                <a:solidFill>
                  <a:srgbClr val="FFFFFF"/>
                </a:solidFill>
                <a:latin typeface="Play"/>
                <a:ea typeface="Play"/>
                <a:cs typeface="Play"/>
                <a:sym typeface="Play"/>
              </a:rPr>
              <a:t>Key Takeaways</a:t>
            </a:r>
            <a:endParaRPr b="1" sz="2200">
              <a:solidFill>
                <a:srgbClr val="FFFFFF"/>
              </a:solidFill>
              <a:latin typeface="Play"/>
              <a:ea typeface="Play"/>
              <a:cs typeface="Play"/>
              <a:sym typeface="Play"/>
            </a:endParaRPr>
          </a:p>
        </p:txBody>
      </p:sp>
      <p:sp>
        <p:nvSpPr>
          <p:cNvPr id="616" name="Google Shape;616;p51"/>
          <p:cNvSpPr/>
          <p:nvPr/>
        </p:nvSpPr>
        <p:spPr>
          <a:xfrm>
            <a:off x="381000" y="714375"/>
            <a:ext cx="8382000" cy="285900"/>
          </a:xfrm>
          <a:prstGeom prst="rect">
            <a:avLst/>
          </a:prstGeom>
          <a:solidFill>
            <a:srgbClr val="000000">
              <a:alpha val="0"/>
            </a:srgbClr>
          </a:solidFill>
          <a:ln>
            <a:noFill/>
          </a:ln>
        </p:spPr>
        <p:txBody>
          <a:bodyPr anchorCtr="0" anchor="ctr" bIns="0" lIns="142875" spcFirstLastPara="1" rIns="0" wrap="square" tIns="0">
            <a:noAutofit/>
          </a:bodyPr>
          <a:lstStyle/>
          <a:p>
            <a:pPr indent="0" lvl="0" marL="0" rtl="0" algn="l">
              <a:spcBef>
                <a:spcPts val="0"/>
              </a:spcBef>
              <a:spcAft>
                <a:spcPts val="0"/>
              </a:spcAft>
              <a:buNone/>
            </a:pPr>
            <a:r>
              <a:rPr b="1" lang="en" sz="1203">
                <a:solidFill>
                  <a:srgbClr val="475569"/>
                </a:solidFill>
                <a:latin typeface="Arial"/>
                <a:ea typeface="Arial"/>
                <a:cs typeface="Arial"/>
                <a:sym typeface="Arial"/>
              </a:rPr>
              <a:t>Main Conclusion: Strong brain tumor segmentation stems from refining robust 3D volumetric foundations.</a:t>
            </a:r>
            <a:endParaRPr b="1" sz="1203">
              <a:solidFill>
                <a:srgbClr val="475569"/>
              </a:solidFill>
              <a:latin typeface="Arial"/>
              <a:ea typeface="Arial"/>
              <a:cs typeface="Arial"/>
              <a:sym typeface="Arial"/>
            </a:endParaRPr>
          </a:p>
        </p:txBody>
      </p:sp>
      <p:sp>
        <p:nvSpPr>
          <p:cNvPr id="617" name="Google Shape;617;p51"/>
          <p:cNvSpPr/>
          <p:nvPr/>
        </p:nvSpPr>
        <p:spPr>
          <a:xfrm>
            <a:off x="381000" y="1238250"/>
            <a:ext cx="4095900" cy="1285800"/>
          </a:xfrm>
          <a:prstGeom prst="roundRect">
            <a:avLst>
              <a:gd fmla="val 5925" name="adj"/>
            </a:avLst>
          </a:prstGeom>
          <a:solidFill>
            <a:srgbClr val="FFFFFF"/>
          </a:solidFill>
          <a:ln cap="flat" cmpd="sng" w="9525">
            <a:solidFill>
              <a:srgbClr val="E2E8F0"/>
            </a:solidFill>
            <a:prstDash val="solid"/>
            <a:round/>
            <a:headEnd len="sm" w="sm" type="none"/>
            <a:tailEnd len="sm" w="sm" type="none"/>
          </a:ln>
          <a:effectLst>
            <a:outerShdw blurRad="19050" rotWithShape="0" algn="bl" dir="2700000" dist="7620">
              <a:srgbClr val="000000">
                <a:alpha val="12156"/>
              </a:srgbClr>
            </a:outerShdw>
          </a:effectLst>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618" name="Google Shape;618;p51"/>
          <p:cNvGrpSpPr/>
          <p:nvPr/>
        </p:nvGrpSpPr>
        <p:grpSpPr>
          <a:xfrm>
            <a:off x="523875" y="1381125"/>
            <a:ext cx="381000" cy="407289"/>
            <a:chOff x="523875" y="1381125"/>
            <a:chExt cx="381000" cy="407289"/>
          </a:xfrm>
        </p:grpSpPr>
        <p:sp>
          <p:nvSpPr>
            <p:cNvPr id="619" name="Google Shape;619;p51"/>
            <p:cNvSpPr/>
            <p:nvPr/>
          </p:nvSpPr>
          <p:spPr>
            <a:xfrm>
              <a:off x="523875" y="1381125"/>
              <a:ext cx="381000" cy="381000"/>
            </a:xfrm>
            <a:prstGeom prst="ellipse">
              <a:avLst/>
            </a:prstGeom>
            <a:solidFill>
              <a:srgbClr val="0A2A6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20" name="Google Shape;620;p51"/>
            <p:cNvSpPr txBox="1"/>
            <p:nvPr/>
          </p:nvSpPr>
          <p:spPr>
            <a:xfrm>
              <a:off x="523875" y="1407414"/>
              <a:ext cx="3810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Material Icons"/>
                  <a:ea typeface="Material Icons"/>
                  <a:cs typeface="Material Icons"/>
                  <a:sym typeface="Material Icons"/>
                </a:rPr>
                <a:t>view_in_ar</a:t>
              </a:r>
              <a:endParaRPr sz="1800">
                <a:solidFill>
                  <a:srgbClr val="FFFFFF"/>
                </a:solidFill>
                <a:latin typeface="Material Icons"/>
                <a:ea typeface="Material Icons"/>
                <a:cs typeface="Material Icons"/>
                <a:sym typeface="Material Icons"/>
              </a:endParaRPr>
            </a:p>
          </p:txBody>
        </p:sp>
      </p:grpSp>
      <p:sp>
        <p:nvSpPr>
          <p:cNvPr id="621" name="Google Shape;621;p51"/>
          <p:cNvSpPr/>
          <p:nvPr/>
        </p:nvSpPr>
        <p:spPr>
          <a:xfrm>
            <a:off x="1047750" y="1428750"/>
            <a:ext cx="3048000" cy="285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1400">
                <a:solidFill>
                  <a:srgbClr val="0A2A6A"/>
                </a:solidFill>
                <a:latin typeface="Play"/>
                <a:ea typeface="Play"/>
                <a:cs typeface="Play"/>
                <a:sym typeface="Play"/>
              </a:rPr>
              <a:t>01. Why 3D Matters</a:t>
            </a:r>
            <a:endParaRPr b="1" sz="1400">
              <a:solidFill>
                <a:srgbClr val="0A2A6A"/>
              </a:solidFill>
              <a:latin typeface="Play"/>
              <a:ea typeface="Play"/>
              <a:cs typeface="Play"/>
              <a:sym typeface="Play"/>
            </a:endParaRPr>
          </a:p>
        </p:txBody>
      </p:sp>
      <p:sp>
        <p:nvSpPr>
          <p:cNvPr id="622" name="Google Shape;622;p51"/>
          <p:cNvSpPr/>
          <p:nvPr/>
        </p:nvSpPr>
        <p:spPr>
          <a:xfrm>
            <a:off x="714375" y="1857375"/>
            <a:ext cx="3429000" cy="571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 sz="1100">
                <a:solidFill>
                  <a:srgbClr val="334155"/>
                </a:solidFill>
                <a:latin typeface="Arial"/>
                <a:ea typeface="Arial"/>
                <a:cs typeface="Arial"/>
                <a:sym typeface="Arial"/>
              </a:rPr>
              <a:t>Full MRI volumes preserve cross-slice continuity and spatial context that 2D slice-wise approaches can lose.</a:t>
            </a:r>
            <a:endParaRPr b="0" sz="1100">
              <a:solidFill>
                <a:srgbClr val="334155"/>
              </a:solidFill>
              <a:latin typeface="Arial"/>
              <a:ea typeface="Arial"/>
              <a:cs typeface="Arial"/>
              <a:sym typeface="Arial"/>
            </a:endParaRPr>
          </a:p>
        </p:txBody>
      </p:sp>
      <p:sp>
        <p:nvSpPr>
          <p:cNvPr id="623" name="Google Shape;623;p51"/>
          <p:cNvSpPr/>
          <p:nvPr/>
        </p:nvSpPr>
        <p:spPr>
          <a:xfrm>
            <a:off x="4667250" y="1238250"/>
            <a:ext cx="4095900" cy="1285800"/>
          </a:xfrm>
          <a:prstGeom prst="roundRect">
            <a:avLst>
              <a:gd fmla="val 5925" name="adj"/>
            </a:avLst>
          </a:prstGeom>
          <a:solidFill>
            <a:srgbClr val="FFFFFF"/>
          </a:solidFill>
          <a:ln cap="flat" cmpd="sng" w="9525">
            <a:solidFill>
              <a:srgbClr val="E2E8F0"/>
            </a:solidFill>
            <a:prstDash val="solid"/>
            <a:round/>
            <a:headEnd len="sm" w="sm" type="none"/>
            <a:tailEnd len="sm" w="sm" type="none"/>
          </a:ln>
          <a:effectLst>
            <a:outerShdw blurRad="19050" rotWithShape="0" algn="bl" dir="2700000" dist="7620">
              <a:srgbClr val="000000">
                <a:alpha val="12156"/>
              </a:srgbClr>
            </a:outerShdw>
          </a:effectLst>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624" name="Google Shape;624;p51"/>
          <p:cNvGrpSpPr/>
          <p:nvPr/>
        </p:nvGrpSpPr>
        <p:grpSpPr>
          <a:xfrm>
            <a:off x="4810125" y="1381125"/>
            <a:ext cx="381000" cy="407289"/>
            <a:chOff x="4810125" y="1381125"/>
            <a:chExt cx="381000" cy="407289"/>
          </a:xfrm>
        </p:grpSpPr>
        <p:sp>
          <p:nvSpPr>
            <p:cNvPr id="625" name="Google Shape;625;p51"/>
            <p:cNvSpPr/>
            <p:nvPr/>
          </p:nvSpPr>
          <p:spPr>
            <a:xfrm>
              <a:off x="4810125" y="1381125"/>
              <a:ext cx="381000" cy="381000"/>
            </a:xfrm>
            <a:prstGeom prst="ellipse">
              <a:avLst/>
            </a:prstGeom>
            <a:solidFill>
              <a:srgbClr val="0A2A6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26" name="Google Shape;626;p51"/>
            <p:cNvSpPr txBox="1"/>
            <p:nvPr/>
          </p:nvSpPr>
          <p:spPr>
            <a:xfrm>
              <a:off x="4810125" y="1407414"/>
              <a:ext cx="3810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Material Icons"/>
                  <a:ea typeface="Material Icons"/>
                  <a:cs typeface="Material Icons"/>
                  <a:sym typeface="Material Icons"/>
                </a:rPr>
                <a:t>architecture</a:t>
              </a:r>
              <a:endParaRPr sz="1800">
                <a:solidFill>
                  <a:srgbClr val="FFFFFF"/>
                </a:solidFill>
                <a:latin typeface="Material Icons"/>
                <a:ea typeface="Material Icons"/>
                <a:cs typeface="Material Icons"/>
                <a:sym typeface="Material Icons"/>
              </a:endParaRPr>
            </a:p>
          </p:txBody>
        </p:sp>
      </p:grpSp>
      <p:sp>
        <p:nvSpPr>
          <p:cNvPr id="627" name="Google Shape;627;p51"/>
          <p:cNvSpPr/>
          <p:nvPr/>
        </p:nvSpPr>
        <p:spPr>
          <a:xfrm>
            <a:off x="5334000" y="1428750"/>
            <a:ext cx="3048000" cy="285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1400">
                <a:solidFill>
                  <a:srgbClr val="0A2A6A"/>
                </a:solidFill>
                <a:latin typeface="Play"/>
                <a:ea typeface="Play"/>
                <a:cs typeface="Play"/>
                <a:sym typeface="Play"/>
              </a:rPr>
              <a:t>02. Volumetric Baselines</a:t>
            </a:r>
            <a:endParaRPr b="1" sz="1400">
              <a:solidFill>
                <a:srgbClr val="0A2A6A"/>
              </a:solidFill>
              <a:latin typeface="Play"/>
              <a:ea typeface="Play"/>
              <a:cs typeface="Play"/>
              <a:sym typeface="Play"/>
            </a:endParaRPr>
          </a:p>
        </p:txBody>
      </p:sp>
      <p:sp>
        <p:nvSpPr>
          <p:cNvPr id="628" name="Google Shape;628;p51"/>
          <p:cNvSpPr/>
          <p:nvPr/>
        </p:nvSpPr>
        <p:spPr>
          <a:xfrm>
            <a:off x="5000625" y="1857375"/>
            <a:ext cx="3429000" cy="571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 sz="1100">
                <a:solidFill>
                  <a:srgbClr val="334155"/>
                </a:solidFill>
                <a:latin typeface="Arial"/>
                <a:ea typeface="Arial"/>
                <a:cs typeface="Arial"/>
                <a:sym typeface="Arial"/>
              </a:rPr>
              <a:t>V-Net and nnU-Net demonstrate that robust 3D encoder-decoder designs provide competitive results.</a:t>
            </a:r>
            <a:endParaRPr b="0" sz="1100">
              <a:solidFill>
                <a:srgbClr val="334155"/>
              </a:solidFill>
              <a:latin typeface="Arial"/>
              <a:ea typeface="Arial"/>
              <a:cs typeface="Arial"/>
              <a:sym typeface="Arial"/>
            </a:endParaRPr>
          </a:p>
        </p:txBody>
      </p:sp>
      <p:sp>
        <p:nvSpPr>
          <p:cNvPr id="629" name="Google Shape;629;p51"/>
          <p:cNvSpPr/>
          <p:nvPr/>
        </p:nvSpPr>
        <p:spPr>
          <a:xfrm>
            <a:off x="381000" y="2714625"/>
            <a:ext cx="4095900" cy="1285800"/>
          </a:xfrm>
          <a:prstGeom prst="roundRect">
            <a:avLst>
              <a:gd fmla="val 5925" name="adj"/>
            </a:avLst>
          </a:prstGeom>
          <a:solidFill>
            <a:srgbClr val="FFFFFF"/>
          </a:solidFill>
          <a:ln cap="flat" cmpd="sng" w="9525">
            <a:solidFill>
              <a:srgbClr val="E2E8F0"/>
            </a:solidFill>
            <a:prstDash val="solid"/>
            <a:round/>
            <a:headEnd len="sm" w="sm" type="none"/>
            <a:tailEnd len="sm" w="sm" type="none"/>
          </a:ln>
          <a:effectLst>
            <a:outerShdw blurRad="19050" rotWithShape="0" algn="bl" dir="2700000" dist="7620">
              <a:srgbClr val="000000">
                <a:alpha val="12156"/>
              </a:srgbClr>
            </a:outerShdw>
          </a:effectLst>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630" name="Google Shape;630;p51"/>
          <p:cNvGrpSpPr/>
          <p:nvPr/>
        </p:nvGrpSpPr>
        <p:grpSpPr>
          <a:xfrm>
            <a:off x="523875" y="2857500"/>
            <a:ext cx="381000" cy="407289"/>
            <a:chOff x="523875" y="2857500"/>
            <a:chExt cx="381000" cy="407289"/>
          </a:xfrm>
        </p:grpSpPr>
        <p:sp>
          <p:nvSpPr>
            <p:cNvPr id="631" name="Google Shape;631;p51"/>
            <p:cNvSpPr/>
            <p:nvPr/>
          </p:nvSpPr>
          <p:spPr>
            <a:xfrm>
              <a:off x="523875" y="2857500"/>
              <a:ext cx="381000" cy="381000"/>
            </a:xfrm>
            <a:prstGeom prst="ellipse">
              <a:avLst/>
            </a:prstGeom>
            <a:solidFill>
              <a:srgbClr val="0A2A6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32" name="Google Shape;632;p51"/>
            <p:cNvSpPr txBox="1"/>
            <p:nvPr/>
          </p:nvSpPr>
          <p:spPr>
            <a:xfrm>
              <a:off x="523875" y="2883789"/>
              <a:ext cx="3810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Material Icons"/>
                  <a:ea typeface="Material Icons"/>
                  <a:cs typeface="Material Icons"/>
                  <a:sym typeface="Material Icons"/>
                </a:rPr>
                <a:t>hub</a:t>
              </a:r>
              <a:endParaRPr sz="1800">
                <a:solidFill>
                  <a:srgbClr val="FFFFFF"/>
                </a:solidFill>
                <a:latin typeface="Material Icons"/>
                <a:ea typeface="Material Icons"/>
                <a:cs typeface="Material Icons"/>
                <a:sym typeface="Material Icons"/>
              </a:endParaRPr>
            </a:p>
          </p:txBody>
        </p:sp>
      </p:grpSp>
      <p:sp>
        <p:nvSpPr>
          <p:cNvPr id="633" name="Google Shape;633;p51"/>
          <p:cNvSpPr/>
          <p:nvPr/>
        </p:nvSpPr>
        <p:spPr>
          <a:xfrm>
            <a:off x="1047750" y="2905125"/>
            <a:ext cx="3048000" cy="285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1400">
                <a:solidFill>
                  <a:srgbClr val="0A2A6A"/>
                </a:solidFill>
                <a:latin typeface="Play"/>
                <a:ea typeface="Play"/>
                <a:cs typeface="Play"/>
                <a:sym typeface="Play"/>
              </a:rPr>
              <a:t>03. Hybrid Refinements</a:t>
            </a:r>
            <a:endParaRPr b="1" sz="1400">
              <a:solidFill>
                <a:srgbClr val="0A2A6A"/>
              </a:solidFill>
              <a:latin typeface="Play"/>
              <a:ea typeface="Play"/>
              <a:cs typeface="Play"/>
              <a:sym typeface="Play"/>
            </a:endParaRPr>
          </a:p>
        </p:txBody>
      </p:sp>
      <p:sp>
        <p:nvSpPr>
          <p:cNvPr id="634" name="Google Shape;634;p51"/>
          <p:cNvSpPr/>
          <p:nvPr/>
        </p:nvSpPr>
        <p:spPr>
          <a:xfrm>
            <a:off x="714375" y="3333750"/>
            <a:ext cx="3429000" cy="571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 sz="1100">
                <a:solidFill>
                  <a:srgbClr val="334155"/>
                </a:solidFill>
                <a:latin typeface="Arial"/>
                <a:ea typeface="Arial"/>
                <a:cs typeface="Arial"/>
                <a:sym typeface="Arial"/>
              </a:rPr>
              <a:t>TransBTS and DSNet add global reasoning via Transformers and dynamic convolution for boundary modeling.</a:t>
            </a:r>
            <a:endParaRPr b="0" sz="1100">
              <a:solidFill>
                <a:srgbClr val="334155"/>
              </a:solidFill>
              <a:latin typeface="Arial"/>
              <a:ea typeface="Arial"/>
              <a:cs typeface="Arial"/>
              <a:sym typeface="Arial"/>
            </a:endParaRPr>
          </a:p>
        </p:txBody>
      </p:sp>
      <p:sp>
        <p:nvSpPr>
          <p:cNvPr id="635" name="Google Shape;635;p51"/>
          <p:cNvSpPr/>
          <p:nvPr/>
        </p:nvSpPr>
        <p:spPr>
          <a:xfrm>
            <a:off x="4667250" y="2714625"/>
            <a:ext cx="4095900" cy="1285800"/>
          </a:xfrm>
          <a:prstGeom prst="roundRect">
            <a:avLst>
              <a:gd fmla="val 5925" name="adj"/>
            </a:avLst>
          </a:prstGeom>
          <a:solidFill>
            <a:srgbClr val="FFFFFF"/>
          </a:solidFill>
          <a:ln cap="flat" cmpd="sng" w="9525">
            <a:solidFill>
              <a:srgbClr val="E2E8F0"/>
            </a:solidFill>
            <a:prstDash val="solid"/>
            <a:round/>
            <a:headEnd len="sm" w="sm" type="none"/>
            <a:tailEnd len="sm" w="sm" type="none"/>
          </a:ln>
          <a:effectLst>
            <a:outerShdw blurRad="19050" rotWithShape="0" algn="bl" dir="2700000" dist="7620">
              <a:srgbClr val="000000">
                <a:alpha val="12156"/>
              </a:srgbClr>
            </a:outerShdw>
          </a:effectLst>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636" name="Google Shape;636;p51"/>
          <p:cNvGrpSpPr/>
          <p:nvPr/>
        </p:nvGrpSpPr>
        <p:grpSpPr>
          <a:xfrm>
            <a:off x="4810125" y="2857500"/>
            <a:ext cx="381000" cy="407289"/>
            <a:chOff x="4810125" y="2857500"/>
            <a:chExt cx="381000" cy="407289"/>
          </a:xfrm>
        </p:grpSpPr>
        <p:sp>
          <p:nvSpPr>
            <p:cNvPr id="637" name="Google Shape;637;p51"/>
            <p:cNvSpPr/>
            <p:nvPr/>
          </p:nvSpPr>
          <p:spPr>
            <a:xfrm>
              <a:off x="4810125" y="2857500"/>
              <a:ext cx="381000" cy="381000"/>
            </a:xfrm>
            <a:prstGeom prst="ellipse">
              <a:avLst/>
            </a:prstGeom>
            <a:solidFill>
              <a:srgbClr val="0A2A6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38" name="Google Shape;638;p51"/>
            <p:cNvSpPr txBox="1"/>
            <p:nvPr/>
          </p:nvSpPr>
          <p:spPr>
            <a:xfrm>
              <a:off x="4810125" y="2883789"/>
              <a:ext cx="3810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Material Icons"/>
                  <a:ea typeface="Material Icons"/>
                  <a:cs typeface="Material Icons"/>
                  <a:sym typeface="Material Icons"/>
                </a:rPr>
                <a:t>psychology</a:t>
              </a:r>
              <a:endParaRPr sz="1800">
                <a:solidFill>
                  <a:srgbClr val="FFFFFF"/>
                </a:solidFill>
                <a:latin typeface="Material Icons"/>
                <a:ea typeface="Material Icons"/>
                <a:cs typeface="Material Icons"/>
                <a:sym typeface="Material Icons"/>
              </a:endParaRPr>
            </a:p>
          </p:txBody>
        </p:sp>
      </p:grpSp>
      <p:sp>
        <p:nvSpPr>
          <p:cNvPr id="639" name="Google Shape;639;p51"/>
          <p:cNvSpPr/>
          <p:nvPr/>
        </p:nvSpPr>
        <p:spPr>
          <a:xfrm>
            <a:off x="5334000" y="2905125"/>
            <a:ext cx="3048000" cy="285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1400">
                <a:solidFill>
                  <a:srgbClr val="0A2A6A"/>
                </a:solidFill>
                <a:latin typeface="Play"/>
                <a:ea typeface="Play"/>
                <a:cs typeface="Play"/>
                <a:sym typeface="Play"/>
              </a:rPr>
              <a:t>04. The Performance Balance</a:t>
            </a:r>
            <a:endParaRPr b="1" sz="1400">
              <a:solidFill>
                <a:srgbClr val="0A2A6A"/>
              </a:solidFill>
              <a:latin typeface="Play"/>
              <a:ea typeface="Play"/>
              <a:cs typeface="Play"/>
              <a:sym typeface="Play"/>
            </a:endParaRPr>
          </a:p>
        </p:txBody>
      </p:sp>
      <p:sp>
        <p:nvSpPr>
          <p:cNvPr id="640" name="Google Shape;640;p51"/>
          <p:cNvSpPr/>
          <p:nvPr/>
        </p:nvSpPr>
        <p:spPr>
          <a:xfrm>
            <a:off x="5000625" y="3333750"/>
            <a:ext cx="3429000" cy="571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 sz="1100">
                <a:solidFill>
                  <a:srgbClr val="334155"/>
                </a:solidFill>
                <a:latin typeface="Arial"/>
                <a:ea typeface="Arial"/>
                <a:cs typeface="Arial"/>
                <a:sym typeface="Arial"/>
              </a:rPr>
              <a:t>Success comes from balancing context, feature reuse, global reasoning, and computational practicality.</a:t>
            </a:r>
            <a:endParaRPr b="0" sz="1100">
              <a:solidFill>
                <a:srgbClr val="334155"/>
              </a:solidFill>
              <a:latin typeface="Arial"/>
              <a:ea typeface="Arial"/>
              <a:cs typeface="Arial"/>
              <a:sym typeface="Arial"/>
            </a:endParaRPr>
          </a:p>
        </p:txBody>
      </p:sp>
      <p:sp>
        <p:nvSpPr>
          <p:cNvPr id="641" name="Google Shape;641;p51"/>
          <p:cNvSpPr/>
          <p:nvPr/>
        </p:nvSpPr>
        <p:spPr>
          <a:xfrm>
            <a:off x="381000" y="4286250"/>
            <a:ext cx="8382000" cy="476400"/>
          </a:xfrm>
          <a:prstGeom prst="roundRect">
            <a:avLst>
              <a:gd fmla="val 50000" name="adj"/>
            </a:avLst>
          </a:prstGeom>
          <a:solidFill>
            <a:srgbClr val="0C224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42" name="Google Shape;642;p51"/>
          <p:cNvSpPr/>
          <p:nvPr/>
        </p:nvSpPr>
        <p:spPr>
          <a:xfrm>
            <a:off x="571500" y="4381500"/>
            <a:ext cx="8001000" cy="285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solidFill>
                  <a:srgbClr val="FFFFFF"/>
                </a:solidFill>
                <a:latin typeface="Arial"/>
                <a:ea typeface="Arial"/>
                <a:cs typeface="Arial"/>
                <a:sym typeface="Arial"/>
              </a:rPr>
              <a:t>Future: Combining strong 3D backbones with selective hybrid enhancements.</a:t>
            </a:r>
            <a:endParaRPr b="1" sz="1200">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2"/>
          <p:cNvSpPr/>
          <p:nvPr/>
        </p:nvSpPr>
        <p:spPr>
          <a:xfrm>
            <a:off x="0" y="0"/>
            <a:ext cx="9144000" cy="150900"/>
          </a:xfrm>
          <a:prstGeom prst="rect">
            <a:avLst/>
          </a:prstGeom>
          <a:solidFill>
            <a:srgbClr val="0C224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648" name="Google Shape;648;p52"/>
          <p:cNvGrpSpPr/>
          <p:nvPr/>
        </p:nvGrpSpPr>
        <p:grpSpPr>
          <a:xfrm>
            <a:off x="381000" y="919163"/>
            <a:ext cx="8382000" cy="3143175"/>
            <a:chOff x="381000" y="919163"/>
            <a:chExt cx="8382000" cy="3143175"/>
          </a:xfrm>
        </p:grpSpPr>
        <p:sp>
          <p:nvSpPr>
            <p:cNvPr id="649" name="Google Shape;649;p52"/>
            <p:cNvSpPr/>
            <p:nvPr/>
          </p:nvSpPr>
          <p:spPr>
            <a:xfrm>
              <a:off x="381000" y="919163"/>
              <a:ext cx="8382000" cy="714300"/>
            </a:xfrm>
            <a:prstGeom prst="roundRect">
              <a:avLst>
                <a:gd fmla="val 10666" name="adj"/>
              </a:avLst>
            </a:prstGeom>
            <a:solidFill>
              <a:srgbClr val="F8FAFC"/>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50" name="Google Shape;650;p52"/>
            <p:cNvSpPr txBox="1"/>
            <p:nvPr/>
          </p:nvSpPr>
          <p:spPr>
            <a:xfrm>
              <a:off x="381000" y="919163"/>
              <a:ext cx="8382000" cy="714300"/>
            </a:xfrm>
            <a:prstGeom prst="rect">
              <a:avLst/>
            </a:prstGeom>
            <a:noFill/>
            <a:ln>
              <a:noFill/>
            </a:ln>
          </p:spPr>
          <p:txBody>
            <a:bodyPr anchorCtr="0" anchor="ctr" bIns="142875" lIns="142875" spcFirstLastPara="1" rIns="142875" wrap="square" tIns="142875">
              <a:noAutofit/>
            </a:bodyPr>
            <a:lstStyle/>
            <a:p>
              <a:pPr indent="0" lvl="0" marL="0" rtl="0" algn="l">
                <a:spcBef>
                  <a:spcPts val="0"/>
                </a:spcBef>
                <a:spcAft>
                  <a:spcPts val="0"/>
                </a:spcAft>
                <a:buNone/>
              </a:pPr>
              <a:r>
                <a:rPr b="1" lang="en" sz="1000">
                  <a:solidFill>
                    <a:srgbClr val="0C2240"/>
                  </a:solidFill>
                  <a:latin typeface="Arial"/>
                  <a:ea typeface="Arial"/>
                  <a:cs typeface="Arial"/>
                  <a:sym typeface="Arial"/>
                </a:rPr>
                <a:t>[1]</a:t>
              </a:r>
              <a:r>
                <a:rPr lang="en" sz="1000">
                  <a:solidFill>
                    <a:srgbClr val="1B2430"/>
                  </a:solidFill>
                  <a:latin typeface="Arial"/>
                  <a:ea typeface="Arial"/>
                  <a:cs typeface="Arial"/>
                  <a:sym typeface="Arial"/>
                </a:rPr>
                <a:t> </a:t>
              </a:r>
              <a:r>
                <a:rPr lang="en" sz="1000">
                  <a:solidFill>
                    <a:schemeClr val="dk1"/>
                  </a:solidFill>
                </a:rPr>
                <a:t>A. Yeafi, M. Islam, and M. S. U. Yusuf, “A deep learning framework for 3D brain tumor segmentation and survival prediction,” </a:t>
              </a:r>
              <a:r>
                <a:rPr i="1" lang="en" sz="1000">
                  <a:solidFill>
                    <a:schemeClr val="dk1"/>
                  </a:solidFill>
                </a:rPr>
                <a:t>Healthcare Analytics</a:t>
              </a:r>
              <a:r>
                <a:rPr lang="en" sz="1000">
                  <a:solidFill>
                    <a:schemeClr val="dk1"/>
                  </a:solidFill>
                </a:rPr>
                <a:t>, vol. 8, p. 100418, 2025, doi: 10.1016/j.health.2025.100418.</a:t>
              </a:r>
              <a:endParaRPr sz="1000">
                <a:solidFill>
                  <a:srgbClr val="1B2430"/>
                </a:solidFill>
                <a:latin typeface="Arial"/>
                <a:ea typeface="Arial"/>
                <a:cs typeface="Arial"/>
                <a:sym typeface="Arial"/>
              </a:endParaRPr>
            </a:p>
          </p:txBody>
        </p:sp>
        <p:sp>
          <p:nvSpPr>
            <p:cNvPr id="651" name="Google Shape;651;p52"/>
            <p:cNvSpPr/>
            <p:nvPr/>
          </p:nvSpPr>
          <p:spPr>
            <a:xfrm>
              <a:off x="381000" y="1728788"/>
              <a:ext cx="8382000" cy="714300"/>
            </a:xfrm>
            <a:prstGeom prst="roundRect">
              <a:avLst>
                <a:gd fmla="val 10666"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52" name="Google Shape;652;p52"/>
            <p:cNvSpPr txBox="1"/>
            <p:nvPr/>
          </p:nvSpPr>
          <p:spPr>
            <a:xfrm>
              <a:off x="381000" y="1728788"/>
              <a:ext cx="8382000" cy="714300"/>
            </a:xfrm>
            <a:prstGeom prst="rect">
              <a:avLst/>
            </a:prstGeom>
            <a:noFill/>
            <a:ln>
              <a:noFill/>
            </a:ln>
          </p:spPr>
          <p:txBody>
            <a:bodyPr anchorCtr="0" anchor="ctr" bIns="142875" lIns="142875" spcFirstLastPara="1" rIns="142875" wrap="square" tIns="142875">
              <a:noAutofit/>
            </a:bodyPr>
            <a:lstStyle/>
            <a:p>
              <a:pPr indent="0" lvl="0" marL="0" rtl="0" algn="l">
                <a:spcBef>
                  <a:spcPts val="0"/>
                </a:spcBef>
                <a:spcAft>
                  <a:spcPts val="0"/>
                </a:spcAft>
                <a:buNone/>
              </a:pPr>
              <a:r>
                <a:rPr b="1" lang="en" sz="1000">
                  <a:solidFill>
                    <a:srgbClr val="0C2240"/>
                  </a:solidFill>
                  <a:latin typeface="Arial"/>
                  <a:ea typeface="Arial"/>
                  <a:cs typeface="Arial"/>
                  <a:sym typeface="Arial"/>
                </a:rPr>
                <a:t>[2]</a:t>
              </a:r>
              <a:r>
                <a:rPr lang="en" sz="1000">
                  <a:solidFill>
                    <a:srgbClr val="1B2430"/>
                  </a:solidFill>
                  <a:latin typeface="Arial"/>
                  <a:ea typeface="Arial"/>
                  <a:cs typeface="Arial"/>
                  <a:sym typeface="Arial"/>
                </a:rPr>
                <a:t> </a:t>
              </a:r>
              <a:r>
                <a:rPr lang="en" sz="1000">
                  <a:solidFill>
                    <a:schemeClr val="dk1"/>
                  </a:solidFill>
                </a:rPr>
                <a:t>F. Milletari, N. Navab, and S.-A. Ahmadi, “V-Net: Fully convolutional neural networks for volumetric medical image segmentation,” in </a:t>
              </a:r>
              <a:r>
                <a:rPr i="1" lang="en" sz="1000">
                  <a:solidFill>
                    <a:schemeClr val="dk1"/>
                  </a:solidFill>
                </a:rPr>
                <a:t>Proc. 4th Int. Conf. 3D Vision (3DV)</a:t>
              </a:r>
              <a:r>
                <a:rPr lang="en" sz="1000">
                  <a:solidFill>
                    <a:schemeClr val="dk1"/>
                  </a:solidFill>
                </a:rPr>
                <a:t>, 2016, pp. 565–571, doi: 10.1109/3DV.2016.79.</a:t>
              </a:r>
              <a:endParaRPr sz="1000">
                <a:solidFill>
                  <a:srgbClr val="1B2430"/>
                </a:solidFill>
                <a:latin typeface="Arial"/>
                <a:ea typeface="Arial"/>
                <a:cs typeface="Arial"/>
                <a:sym typeface="Arial"/>
              </a:endParaRPr>
            </a:p>
          </p:txBody>
        </p:sp>
        <p:sp>
          <p:nvSpPr>
            <p:cNvPr id="653" name="Google Shape;653;p52"/>
            <p:cNvSpPr/>
            <p:nvPr/>
          </p:nvSpPr>
          <p:spPr>
            <a:xfrm>
              <a:off x="381000" y="2538413"/>
              <a:ext cx="8382000" cy="714300"/>
            </a:xfrm>
            <a:prstGeom prst="roundRect">
              <a:avLst>
                <a:gd fmla="val 10666"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54" name="Google Shape;654;p52"/>
            <p:cNvSpPr txBox="1"/>
            <p:nvPr/>
          </p:nvSpPr>
          <p:spPr>
            <a:xfrm>
              <a:off x="381000" y="2538413"/>
              <a:ext cx="8382000" cy="714300"/>
            </a:xfrm>
            <a:prstGeom prst="rect">
              <a:avLst/>
            </a:prstGeom>
            <a:noFill/>
            <a:ln>
              <a:noFill/>
            </a:ln>
          </p:spPr>
          <p:txBody>
            <a:bodyPr anchorCtr="0" anchor="ctr" bIns="142875" lIns="142875" spcFirstLastPara="1" rIns="142875" wrap="square" tIns="142875">
              <a:noAutofit/>
            </a:bodyPr>
            <a:lstStyle/>
            <a:p>
              <a:pPr indent="0" lvl="0" marL="0" rtl="0" algn="l">
                <a:spcBef>
                  <a:spcPts val="0"/>
                </a:spcBef>
                <a:spcAft>
                  <a:spcPts val="0"/>
                </a:spcAft>
                <a:buNone/>
              </a:pPr>
              <a:r>
                <a:rPr b="1" lang="en" sz="1000">
                  <a:solidFill>
                    <a:srgbClr val="0C2240"/>
                  </a:solidFill>
                  <a:latin typeface="Arial"/>
                  <a:ea typeface="Arial"/>
                  <a:cs typeface="Arial"/>
                  <a:sym typeface="Arial"/>
                </a:rPr>
                <a:t>[3]</a:t>
              </a:r>
              <a:r>
                <a:rPr lang="en" sz="1000">
                  <a:solidFill>
                    <a:srgbClr val="1B2430"/>
                  </a:solidFill>
                  <a:latin typeface="Arial"/>
                  <a:ea typeface="Arial"/>
                  <a:cs typeface="Arial"/>
                  <a:sym typeface="Arial"/>
                </a:rPr>
                <a:t> W. Wang, et al., "TransBTS: Multimodal brain tumor segmentation using transformer," in </a:t>
              </a:r>
              <a:r>
                <a:rPr i="1" lang="en" sz="1000">
                  <a:solidFill>
                    <a:srgbClr val="1B2430"/>
                  </a:solidFill>
                  <a:latin typeface="Arial"/>
                  <a:ea typeface="Arial"/>
                  <a:cs typeface="Arial"/>
                  <a:sym typeface="Arial"/>
                </a:rPr>
                <a:t>MICCAI 2021</a:t>
              </a:r>
              <a:r>
                <a:rPr lang="en" sz="1000">
                  <a:solidFill>
                    <a:srgbClr val="1B2430"/>
                  </a:solidFill>
                  <a:latin typeface="Arial"/>
                  <a:ea typeface="Arial"/>
                  <a:cs typeface="Arial"/>
                  <a:sym typeface="Arial"/>
                </a:rPr>
                <a:t>, LNCS, vol. 12901, pp. 109–119, 2021. doi: 10.1007/978-3-030-87193-2_11</a:t>
              </a:r>
              <a:endParaRPr sz="1000">
                <a:solidFill>
                  <a:srgbClr val="1B2430"/>
                </a:solidFill>
                <a:latin typeface="Arial"/>
                <a:ea typeface="Arial"/>
                <a:cs typeface="Arial"/>
                <a:sym typeface="Arial"/>
              </a:endParaRPr>
            </a:p>
          </p:txBody>
        </p:sp>
        <p:sp>
          <p:nvSpPr>
            <p:cNvPr id="655" name="Google Shape;655;p52"/>
            <p:cNvSpPr/>
            <p:nvPr/>
          </p:nvSpPr>
          <p:spPr>
            <a:xfrm>
              <a:off x="381000" y="3348038"/>
              <a:ext cx="8382000" cy="714300"/>
            </a:xfrm>
            <a:prstGeom prst="roundRect">
              <a:avLst>
                <a:gd fmla="val 10666" name="adj"/>
              </a:avLst>
            </a:prstGeom>
            <a:solidFill>
              <a:srgbClr val="FFFFFF"/>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56" name="Google Shape;656;p52"/>
            <p:cNvSpPr txBox="1"/>
            <p:nvPr/>
          </p:nvSpPr>
          <p:spPr>
            <a:xfrm>
              <a:off x="381000" y="3348038"/>
              <a:ext cx="8382000" cy="714300"/>
            </a:xfrm>
            <a:prstGeom prst="rect">
              <a:avLst/>
            </a:prstGeom>
            <a:noFill/>
            <a:ln>
              <a:noFill/>
            </a:ln>
          </p:spPr>
          <p:txBody>
            <a:bodyPr anchorCtr="0" anchor="ctr" bIns="142875" lIns="142875" spcFirstLastPara="1" rIns="142875" wrap="square" tIns="142875">
              <a:noAutofit/>
            </a:bodyPr>
            <a:lstStyle/>
            <a:p>
              <a:pPr indent="0" lvl="0" marL="0" rtl="0" algn="l">
                <a:spcBef>
                  <a:spcPts val="0"/>
                </a:spcBef>
                <a:spcAft>
                  <a:spcPts val="0"/>
                </a:spcAft>
                <a:buNone/>
              </a:pPr>
              <a:r>
                <a:rPr b="1" lang="en" sz="1000">
                  <a:solidFill>
                    <a:srgbClr val="0C2240"/>
                  </a:solidFill>
                  <a:latin typeface="Arial"/>
                  <a:ea typeface="Arial"/>
                  <a:cs typeface="Arial"/>
                  <a:sym typeface="Arial"/>
                </a:rPr>
                <a:t>[4]</a:t>
              </a:r>
              <a:r>
                <a:rPr lang="en" sz="1000">
                  <a:solidFill>
                    <a:srgbClr val="1B2430"/>
                  </a:solidFill>
                  <a:latin typeface="Arial"/>
                  <a:ea typeface="Arial"/>
                  <a:cs typeface="Arial"/>
                  <a:sym typeface="Arial"/>
                </a:rPr>
                <a:t> F. Isensee, et al., "nnU-Net for brain tumor segmentation," in </a:t>
              </a:r>
              <a:r>
                <a:rPr i="1" lang="en" sz="1000">
                  <a:solidFill>
                    <a:srgbClr val="1B2430"/>
                  </a:solidFill>
                  <a:latin typeface="Arial"/>
                  <a:ea typeface="Arial"/>
                  <a:cs typeface="Arial"/>
                  <a:sym typeface="Arial"/>
                </a:rPr>
                <a:t>BrainLes 2020</a:t>
              </a:r>
              <a:r>
                <a:rPr lang="en" sz="1000">
                  <a:solidFill>
                    <a:srgbClr val="1B2430"/>
                  </a:solidFill>
                  <a:latin typeface="Arial"/>
                  <a:ea typeface="Arial"/>
                  <a:cs typeface="Arial"/>
                  <a:sym typeface="Arial"/>
                </a:rPr>
                <a:t>, LNCS, vol. 12659, pp. 118–132, 2021. doi: 10.1007/978-3-030-72087-2_11</a:t>
              </a:r>
              <a:endParaRPr sz="1000">
                <a:solidFill>
                  <a:srgbClr val="1B2430"/>
                </a:solidFill>
                <a:latin typeface="Arial"/>
                <a:ea typeface="Arial"/>
                <a:cs typeface="Arial"/>
                <a:sym typeface="Arial"/>
              </a:endParaRPr>
            </a:p>
          </p:txBody>
        </p:sp>
      </p:grpSp>
      <p:sp>
        <p:nvSpPr>
          <p:cNvPr id="657" name="Google Shape;657;p52"/>
          <p:cNvSpPr/>
          <p:nvPr/>
        </p:nvSpPr>
        <p:spPr>
          <a:xfrm>
            <a:off x="381000" y="4238625"/>
            <a:ext cx="8382000" cy="495300"/>
          </a:xfrm>
          <a:prstGeom prst="roundRect">
            <a:avLst>
              <a:gd fmla="val 11538" name="adj"/>
            </a:avLst>
          </a:prstGeom>
          <a:solidFill>
            <a:srgbClr val="EEF1F4"/>
          </a:solidFill>
          <a:ln cap="flat" cmpd="sng" w="9525">
            <a:solidFill>
              <a:srgbClr val="D7DCE2"/>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58" name="Google Shape;658;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9" name="Google Shape;659;p52"/>
          <p:cNvSpPr txBox="1"/>
          <p:nvPr>
            <p:ph type="title"/>
          </p:nvPr>
        </p:nvSpPr>
        <p:spPr>
          <a:xfrm>
            <a:off x="311700" y="260604"/>
            <a:ext cx="8520600" cy="572700"/>
          </a:xfrm>
          <a:prstGeom prst="rect">
            <a:avLst/>
          </a:prstGeom>
          <a:solidFill>
            <a:srgbClr val="000000">
              <a:alpha val="0"/>
            </a:srgbClr>
          </a:solidFill>
          <a:ln>
            <a:noFill/>
          </a:ln>
        </p:spPr>
        <p:txBody>
          <a:bodyPr anchorCtr="0" anchor="ctr" bIns="0" lIns="66675" spcFirstLastPara="1" rIns="0" wrap="square" tIns="0">
            <a:noAutofit/>
          </a:bodyPr>
          <a:lstStyle/>
          <a:p>
            <a:pPr indent="0" lvl="0" marL="0" rtl="0" algn="l">
              <a:spcBef>
                <a:spcPts val="0"/>
              </a:spcBef>
              <a:spcAft>
                <a:spcPts val="0"/>
              </a:spcAft>
              <a:buNone/>
            </a:pPr>
            <a:r>
              <a:rPr b="1" lang="en" sz="1800">
                <a:solidFill>
                  <a:srgbClr val="0C2240"/>
                </a:solidFill>
                <a:latin typeface="Play"/>
                <a:ea typeface="Play"/>
                <a:cs typeface="Play"/>
                <a:sym typeface="Play"/>
              </a:rPr>
              <a:t>References</a:t>
            </a:r>
            <a:endParaRPr b="1" sz="1800">
              <a:solidFill>
                <a:srgbClr val="0C2240"/>
              </a:solidFill>
              <a:latin typeface="Play"/>
              <a:ea typeface="Play"/>
              <a:cs typeface="Play"/>
              <a:sym typeface="Play"/>
            </a:endParaRPr>
          </a:p>
        </p:txBody>
      </p:sp>
      <p:sp>
        <p:nvSpPr>
          <p:cNvPr id="660" name="Google Shape;660;p52"/>
          <p:cNvSpPr txBox="1"/>
          <p:nvPr/>
        </p:nvSpPr>
        <p:spPr>
          <a:xfrm>
            <a:off x="381000" y="4238625"/>
            <a:ext cx="8382000" cy="495300"/>
          </a:xfrm>
          <a:prstGeom prst="rect">
            <a:avLst/>
          </a:prstGeom>
          <a:noFill/>
          <a:ln>
            <a:noFill/>
          </a:ln>
        </p:spPr>
        <p:txBody>
          <a:bodyPr anchorCtr="0" anchor="ctr" bIns="0" lIns="190500" spcFirstLastPara="1" rIns="190500" wrap="square" tIns="0">
            <a:noAutofit/>
          </a:bodyPr>
          <a:lstStyle/>
          <a:p>
            <a:pPr indent="0" lvl="0" marL="0" rtl="0" algn="ctr">
              <a:spcBef>
                <a:spcPts val="0"/>
              </a:spcBef>
              <a:spcAft>
                <a:spcPts val="0"/>
              </a:spcAft>
              <a:buNone/>
            </a:pPr>
            <a:r>
              <a:rPr b="1" lang="en" sz="1000">
                <a:solidFill>
                  <a:srgbClr val="0C2240"/>
                </a:solidFill>
                <a:latin typeface="Arial"/>
                <a:ea typeface="Arial"/>
                <a:cs typeface="Arial"/>
                <a:sym typeface="Arial"/>
              </a:rPr>
              <a:t>Selected literature covering foundational and state-of-the-art brain tumor segmentation methods.</a:t>
            </a:r>
            <a:endParaRPr b="1" sz="1000">
              <a:solidFill>
                <a:srgbClr val="0C224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33"/>
          <p:cNvSpPr/>
          <p:nvPr/>
        </p:nvSpPr>
        <p:spPr>
          <a:xfrm>
            <a:off x="0" y="0"/>
            <a:ext cx="9144000" cy="762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5" name="Google Shape;155;p33"/>
          <p:cNvSpPr txBox="1"/>
          <p:nvPr/>
        </p:nvSpPr>
        <p:spPr>
          <a:xfrm>
            <a:off x="1143000" y="0"/>
            <a:ext cx="6858000" cy="762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FFFF"/>
                </a:solidFill>
                <a:latin typeface="Arial"/>
                <a:ea typeface="Arial"/>
                <a:cs typeface="Arial"/>
                <a:sym typeface="Arial"/>
              </a:rPr>
              <a:t>Fundamentals of Deep Learning</a:t>
            </a:r>
            <a:endParaRPr b="1" sz="2400">
              <a:solidFill>
                <a:srgbClr val="FFFFFF"/>
              </a:solidFill>
              <a:latin typeface="Arial"/>
              <a:ea typeface="Arial"/>
              <a:cs typeface="Arial"/>
              <a:sym typeface="Arial"/>
            </a:endParaRPr>
          </a:p>
        </p:txBody>
      </p:sp>
      <p:grpSp>
        <p:nvGrpSpPr>
          <p:cNvPr id="156" name="Google Shape;156;p33"/>
          <p:cNvGrpSpPr/>
          <p:nvPr/>
        </p:nvGrpSpPr>
        <p:grpSpPr>
          <a:xfrm>
            <a:off x="381000" y="1047750"/>
            <a:ext cx="4095900" cy="3429000"/>
            <a:chOff x="381000" y="1047750"/>
            <a:chExt cx="4095900" cy="3429000"/>
          </a:xfrm>
        </p:grpSpPr>
        <p:sp>
          <p:nvSpPr>
            <p:cNvPr id="157" name="Google Shape;157;p33"/>
            <p:cNvSpPr/>
            <p:nvPr/>
          </p:nvSpPr>
          <p:spPr>
            <a:xfrm>
              <a:off x="381000" y="1047750"/>
              <a:ext cx="4095900" cy="3429000"/>
            </a:xfrm>
            <a:prstGeom prst="roundRect">
              <a:avLst>
                <a:gd fmla="val 3333"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8" name="Google Shape;158;p33"/>
            <p:cNvSpPr/>
            <p:nvPr/>
          </p:nvSpPr>
          <p:spPr>
            <a:xfrm>
              <a:off x="381000" y="1047750"/>
              <a:ext cx="4095900" cy="381000"/>
            </a:xfrm>
            <a:prstGeom prst="roundRect">
              <a:avLst>
                <a:gd fmla="val 30000" name="adj"/>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9" name="Google Shape;159;p33"/>
            <p:cNvSpPr/>
            <p:nvPr/>
          </p:nvSpPr>
          <p:spPr>
            <a:xfrm>
              <a:off x="381000" y="1238250"/>
              <a:ext cx="4095900" cy="190500"/>
            </a:xfrm>
            <a:prstGeom prst="rect">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60" name="Google Shape;160;p33"/>
            <p:cNvSpPr txBox="1"/>
            <p:nvPr/>
          </p:nvSpPr>
          <p:spPr>
            <a:xfrm>
              <a:off x="571500" y="1047750"/>
              <a:ext cx="37149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600">
                  <a:solidFill>
                    <a:srgbClr val="0F172A"/>
                  </a:solidFill>
                  <a:latin typeface="Arial"/>
                  <a:ea typeface="Arial"/>
                  <a:cs typeface="Arial"/>
                  <a:sym typeface="Arial"/>
                </a:rPr>
                <a:t>Key Algorithms &amp; Strategies</a:t>
              </a:r>
              <a:endParaRPr b="1" sz="1600">
                <a:solidFill>
                  <a:srgbClr val="0F172A"/>
                </a:solidFill>
                <a:latin typeface="Arial"/>
                <a:ea typeface="Arial"/>
                <a:cs typeface="Arial"/>
                <a:sym typeface="Arial"/>
              </a:endParaRPr>
            </a:p>
          </p:txBody>
        </p:sp>
        <p:sp>
          <p:nvSpPr>
            <p:cNvPr id="161" name="Google Shape;161;p33"/>
            <p:cNvSpPr txBox="1"/>
            <p:nvPr/>
          </p:nvSpPr>
          <p:spPr>
            <a:xfrm>
              <a:off x="571500" y="1571625"/>
              <a:ext cx="3714900" cy="2667000"/>
            </a:xfrm>
            <a:prstGeom prst="rect">
              <a:avLst/>
            </a:prstGeom>
            <a:noFill/>
            <a:ln>
              <a:noFill/>
            </a:ln>
          </p:spPr>
          <p:txBody>
            <a:bodyPr anchorCtr="0" anchor="t" bIns="0" lIns="0" spcFirstLastPara="1" rIns="0" wrap="square" tIns="0">
              <a:noAutofit/>
            </a:bodyPr>
            <a:lstStyle/>
            <a:p>
              <a:pPr indent="-317500" lvl="0" marL="457200" rtl="0" algn="l">
                <a:spcBef>
                  <a:spcPts val="0"/>
                </a:spcBef>
                <a:spcAft>
                  <a:spcPts val="0"/>
                </a:spcAft>
                <a:buClr>
                  <a:srgbClr val="334155"/>
                </a:buClr>
                <a:buSzPts val="1400"/>
                <a:buFont typeface="Arial"/>
                <a:buChar char="●"/>
              </a:pPr>
              <a:r>
                <a:rPr b="0" lang="en" sz="1400">
                  <a:solidFill>
                    <a:srgbClr val="334155"/>
                  </a:solidFill>
                  <a:latin typeface="Arial"/>
                  <a:ea typeface="Arial"/>
                  <a:cs typeface="Arial"/>
                  <a:sym typeface="Arial"/>
                </a:rPr>
                <a:t>V-NET</a:t>
              </a:r>
              <a:endParaRPr b="0" sz="1400">
                <a:solidFill>
                  <a:srgbClr val="334155"/>
                </a:solidFill>
                <a:latin typeface="Arial"/>
                <a:ea typeface="Arial"/>
                <a:cs typeface="Arial"/>
                <a:sym typeface="Arial"/>
              </a:endParaRPr>
            </a:p>
            <a:p>
              <a:pPr indent="-317500" lvl="0" marL="457200" rtl="0" algn="l">
                <a:spcBef>
                  <a:spcPts val="900"/>
                </a:spcBef>
                <a:spcAft>
                  <a:spcPts val="0"/>
                </a:spcAft>
                <a:buClr>
                  <a:srgbClr val="334155"/>
                </a:buClr>
                <a:buSzPts val="1400"/>
                <a:buFont typeface="Arial"/>
                <a:buChar char="●"/>
              </a:pPr>
              <a:r>
                <a:rPr b="0" lang="en" sz="1400">
                  <a:solidFill>
                    <a:srgbClr val="334155"/>
                  </a:solidFill>
                  <a:latin typeface="Arial"/>
                  <a:ea typeface="Arial"/>
                  <a:cs typeface="Arial"/>
                  <a:sym typeface="Arial"/>
                </a:rPr>
                <a:t>DSNET</a:t>
              </a:r>
              <a:endParaRPr b="0" sz="1400">
                <a:solidFill>
                  <a:srgbClr val="334155"/>
                </a:solidFill>
                <a:latin typeface="Arial"/>
                <a:ea typeface="Arial"/>
                <a:cs typeface="Arial"/>
                <a:sym typeface="Arial"/>
              </a:endParaRPr>
            </a:p>
            <a:p>
              <a:pPr indent="-317500" lvl="0" marL="457200" rtl="0" algn="l">
                <a:spcBef>
                  <a:spcPts val="900"/>
                </a:spcBef>
                <a:spcAft>
                  <a:spcPts val="0"/>
                </a:spcAft>
                <a:buClr>
                  <a:srgbClr val="334155"/>
                </a:buClr>
                <a:buSzPts val="1400"/>
                <a:buFont typeface="Arial"/>
                <a:buChar char="●"/>
              </a:pPr>
              <a:r>
                <a:rPr b="0" lang="en" sz="1400">
                  <a:solidFill>
                    <a:srgbClr val="334155"/>
                  </a:solidFill>
                  <a:latin typeface="Arial"/>
                  <a:ea typeface="Arial"/>
                  <a:cs typeface="Arial"/>
                  <a:sym typeface="Arial"/>
                </a:rPr>
                <a:t>TransBTS</a:t>
              </a:r>
              <a:endParaRPr b="0" sz="1400">
                <a:solidFill>
                  <a:srgbClr val="334155"/>
                </a:solidFill>
                <a:latin typeface="Arial"/>
                <a:ea typeface="Arial"/>
                <a:cs typeface="Arial"/>
                <a:sym typeface="Arial"/>
              </a:endParaRPr>
            </a:p>
            <a:p>
              <a:pPr indent="-317500" lvl="0" marL="457200" rtl="0" algn="l">
                <a:spcBef>
                  <a:spcPts val="900"/>
                </a:spcBef>
                <a:spcAft>
                  <a:spcPts val="0"/>
                </a:spcAft>
                <a:buClr>
                  <a:srgbClr val="334155"/>
                </a:buClr>
                <a:buSzPts val="1400"/>
                <a:buFont typeface="Arial"/>
                <a:buChar char="●"/>
              </a:pPr>
              <a:r>
                <a:rPr b="0" lang="en" sz="1400">
                  <a:solidFill>
                    <a:srgbClr val="334155"/>
                  </a:solidFill>
                  <a:latin typeface="Arial"/>
                  <a:ea typeface="Arial"/>
                  <a:cs typeface="Arial"/>
                  <a:sym typeface="Arial"/>
                </a:rPr>
                <a:t>nnU-Net</a:t>
              </a:r>
              <a:endParaRPr b="0" sz="1400">
                <a:solidFill>
                  <a:srgbClr val="334155"/>
                </a:solidFill>
                <a:latin typeface="Arial"/>
                <a:ea typeface="Arial"/>
                <a:cs typeface="Arial"/>
                <a:sym typeface="Arial"/>
              </a:endParaRPr>
            </a:p>
          </p:txBody>
        </p:sp>
      </p:grpSp>
      <p:grpSp>
        <p:nvGrpSpPr>
          <p:cNvPr id="162" name="Google Shape;162;p33"/>
          <p:cNvGrpSpPr/>
          <p:nvPr/>
        </p:nvGrpSpPr>
        <p:grpSpPr>
          <a:xfrm>
            <a:off x="4667250" y="1047750"/>
            <a:ext cx="4095900" cy="3429000"/>
            <a:chOff x="4667250" y="1047750"/>
            <a:chExt cx="4095900" cy="3429000"/>
          </a:xfrm>
        </p:grpSpPr>
        <p:sp>
          <p:nvSpPr>
            <p:cNvPr id="163" name="Google Shape;163;p33"/>
            <p:cNvSpPr/>
            <p:nvPr/>
          </p:nvSpPr>
          <p:spPr>
            <a:xfrm>
              <a:off x="4667250" y="1047750"/>
              <a:ext cx="4095900" cy="3429000"/>
            </a:xfrm>
            <a:prstGeom prst="roundRect">
              <a:avLst>
                <a:gd fmla="val 3333"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64" name="Google Shape;164;p33"/>
            <p:cNvSpPr/>
            <p:nvPr/>
          </p:nvSpPr>
          <p:spPr>
            <a:xfrm>
              <a:off x="4667250" y="1047750"/>
              <a:ext cx="4095900" cy="381000"/>
            </a:xfrm>
            <a:prstGeom prst="roundRect">
              <a:avLst>
                <a:gd fmla="val 30000" name="adj"/>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65" name="Google Shape;165;p33"/>
            <p:cNvSpPr/>
            <p:nvPr/>
          </p:nvSpPr>
          <p:spPr>
            <a:xfrm>
              <a:off x="4667250" y="1238250"/>
              <a:ext cx="4095900" cy="190500"/>
            </a:xfrm>
            <a:prstGeom prst="rect">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66" name="Google Shape;166;p33"/>
            <p:cNvSpPr txBox="1"/>
            <p:nvPr/>
          </p:nvSpPr>
          <p:spPr>
            <a:xfrm>
              <a:off x="4857750" y="1047750"/>
              <a:ext cx="37149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600">
                  <a:solidFill>
                    <a:srgbClr val="0F172A"/>
                  </a:solidFill>
                  <a:latin typeface="Arial"/>
                  <a:ea typeface="Arial"/>
                  <a:cs typeface="Arial"/>
                  <a:sym typeface="Arial"/>
                </a:rPr>
                <a:t>Calculations &amp; Functions</a:t>
              </a:r>
              <a:endParaRPr b="1" sz="1600">
                <a:solidFill>
                  <a:srgbClr val="0F172A"/>
                </a:solidFill>
                <a:latin typeface="Arial"/>
                <a:ea typeface="Arial"/>
                <a:cs typeface="Arial"/>
                <a:sym typeface="Arial"/>
              </a:endParaRPr>
            </a:p>
          </p:txBody>
        </p:sp>
        <p:sp>
          <p:nvSpPr>
            <p:cNvPr id="167" name="Google Shape;167;p33"/>
            <p:cNvSpPr txBox="1"/>
            <p:nvPr/>
          </p:nvSpPr>
          <p:spPr>
            <a:xfrm>
              <a:off x="4857750" y="1571625"/>
              <a:ext cx="3714900" cy="2667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200">
                  <a:solidFill>
                    <a:srgbClr val="3B82F6"/>
                  </a:solidFill>
                  <a:latin typeface="Arial"/>
                  <a:ea typeface="Arial"/>
                  <a:cs typeface="Arial"/>
                  <a:sym typeface="Arial"/>
                </a:rPr>
                <a:t>Architectural Elements</a:t>
              </a:r>
              <a:endParaRPr b="1" sz="1200">
                <a:solidFill>
                  <a:srgbClr val="3B82F6"/>
                </a:solidFill>
                <a:latin typeface="Arial"/>
                <a:ea typeface="Arial"/>
                <a:cs typeface="Arial"/>
                <a:sym typeface="Arial"/>
              </a:endParaRPr>
            </a:p>
            <a:p>
              <a:pPr indent="0" lvl="0" marL="0" rtl="0" algn="l">
                <a:spcBef>
                  <a:spcPts val="300"/>
                </a:spcBef>
                <a:spcAft>
                  <a:spcPts val="0"/>
                </a:spcAft>
                <a:buNone/>
              </a:pPr>
              <a:r>
                <a:rPr b="0" lang="en" sz="1100">
                  <a:solidFill>
                    <a:srgbClr val="334155"/>
                  </a:solidFill>
                  <a:latin typeface="Arial"/>
                  <a:ea typeface="Arial"/>
                  <a:cs typeface="Arial"/>
                  <a:sym typeface="Arial"/>
                </a:rPr>
                <a:t>3D-CNN, 3D-Deconvolution, 3D-Max Pooling</a:t>
              </a:r>
              <a:endParaRPr b="0" sz="1100">
                <a:solidFill>
                  <a:srgbClr val="334155"/>
                </a:solidFill>
                <a:latin typeface="Arial"/>
                <a:ea typeface="Arial"/>
                <a:cs typeface="Arial"/>
                <a:sym typeface="Arial"/>
              </a:endParaRPr>
            </a:p>
            <a:p>
              <a:pPr indent="0" lvl="0" marL="0" rtl="0" algn="l">
                <a:spcBef>
                  <a:spcPts val="1200"/>
                </a:spcBef>
                <a:spcAft>
                  <a:spcPts val="0"/>
                </a:spcAft>
                <a:buNone/>
              </a:pPr>
              <a:r>
                <a:rPr b="1" lang="en" sz="1200">
                  <a:solidFill>
                    <a:srgbClr val="3B82F6"/>
                  </a:solidFill>
                  <a:latin typeface="Arial"/>
                  <a:ea typeface="Arial"/>
                  <a:cs typeface="Arial"/>
                  <a:sym typeface="Arial"/>
                </a:rPr>
                <a:t>Mechanism &amp; Mapping</a:t>
              </a:r>
              <a:endParaRPr b="1" sz="1200">
                <a:solidFill>
                  <a:srgbClr val="3B82F6"/>
                </a:solidFill>
                <a:latin typeface="Arial"/>
                <a:ea typeface="Arial"/>
                <a:cs typeface="Arial"/>
                <a:sym typeface="Arial"/>
              </a:endParaRPr>
            </a:p>
            <a:p>
              <a:pPr indent="0" lvl="0" marL="0" rtl="0" algn="l">
                <a:spcBef>
                  <a:spcPts val="300"/>
                </a:spcBef>
                <a:spcAft>
                  <a:spcPts val="0"/>
                </a:spcAft>
                <a:buNone/>
              </a:pPr>
              <a:r>
                <a:rPr b="0" lang="en" sz="1100">
                  <a:solidFill>
                    <a:srgbClr val="334155"/>
                  </a:solidFill>
                  <a:latin typeface="Arial"/>
                  <a:ea typeface="Arial"/>
                  <a:cs typeface="Arial"/>
                  <a:sym typeface="Arial"/>
                </a:rPr>
                <a:t>Softmax, Attention mechanism</a:t>
              </a:r>
              <a:endParaRPr b="0" sz="1100">
                <a:solidFill>
                  <a:srgbClr val="334155"/>
                </a:solidFill>
                <a:latin typeface="Arial"/>
                <a:ea typeface="Arial"/>
                <a:cs typeface="Arial"/>
                <a:sym typeface="Arial"/>
              </a:endParaRPr>
            </a:p>
            <a:p>
              <a:pPr indent="0" lvl="0" marL="0" rtl="0" algn="l">
                <a:spcBef>
                  <a:spcPts val="1200"/>
                </a:spcBef>
                <a:spcAft>
                  <a:spcPts val="0"/>
                </a:spcAft>
                <a:buNone/>
              </a:pPr>
              <a:r>
                <a:rPr b="1" lang="en" sz="1200">
                  <a:solidFill>
                    <a:srgbClr val="3B82F6"/>
                  </a:solidFill>
                  <a:latin typeface="Arial"/>
                  <a:ea typeface="Arial"/>
                  <a:cs typeface="Arial"/>
                  <a:sym typeface="Arial"/>
                </a:rPr>
                <a:t>Network Features</a:t>
              </a:r>
              <a:endParaRPr b="1" sz="1200">
                <a:solidFill>
                  <a:srgbClr val="3B82F6"/>
                </a:solidFill>
                <a:latin typeface="Arial"/>
                <a:ea typeface="Arial"/>
                <a:cs typeface="Arial"/>
                <a:sym typeface="Arial"/>
              </a:endParaRPr>
            </a:p>
            <a:p>
              <a:pPr indent="0" lvl="0" marL="0" rtl="0" algn="l">
                <a:spcBef>
                  <a:spcPts val="300"/>
                </a:spcBef>
                <a:spcAft>
                  <a:spcPts val="0"/>
                </a:spcAft>
                <a:buNone/>
              </a:pPr>
              <a:r>
                <a:rPr b="0" lang="en" sz="1100">
                  <a:solidFill>
                    <a:srgbClr val="334155"/>
                  </a:solidFill>
                  <a:latin typeface="Arial"/>
                  <a:ea typeface="Arial"/>
                  <a:cs typeface="Arial"/>
                  <a:sym typeface="Arial"/>
                </a:rPr>
                <a:t>Skip connection</a:t>
              </a:r>
              <a:endParaRPr b="0" sz="1100">
                <a:solidFill>
                  <a:srgbClr val="334155"/>
                </a:solidFill>
                <a:latin typeface="Arial"/>
                <a:ea typeface="Arial"/>
                <a:cs typeface="Arial"/>
                <a:sym typeface="Arial"/>
              </a:endParaRPr>
            </a:p>
          </p:txBody>
        </p:sp>
      </p:grpSp>
      <p:sp>
        <p:nvSpPr>
          <p:cNvPr id="168" name="Google Shape;168;p33"/>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34"/>
          <p:cNvSpPr/>
          <p:nvPr/>
        </p:nvSpPr>
        <p:spPr>
          <a:xfrm>
            <a:off x="0" y="0"/>
            <a:ext cx="9144000" cy="762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74" name="Google Shape;174;p34"/>
          <p:cNvSpPr txBox="1"/>
          <p:nvPr>
            <p:ph type="title"/>
          </p:nvPr>
        </p:nvSpPr>
        <p:spPr>
          <a:xfrm>
            <a:off x="1143000" y="0"/>
            <a:ext cx="6858000" cy="762000"/>
          </a:xfrm>
          <a:prstGeom prst="rect">
            <a:avLst/>
          </a:prstGeom>
          <a:solidFill>
            <a:srgbClr val="000000">
              <a:alpha val="0"/>
            </a:srgbClr>
          </a:solidFill>
          <a:ln>
            <a:noFill/>
          </a:ln>
        </p:spPr>
        <p:txBody>
          <a:bodyPr anchorCtr="0" anchor="ctr" bIns="0" lIns="0" spcFirstLastPara="1" rIns="0" wrap="square" tIns="0">
            <a:normAutofit/>
          </a:bodyPr>
          <a:lstStyle/>
          <a:p>
            <a:pPr indent="0" lvl="0" marL="0" rtl="0" algn="ctr">
              <a:spcBef>
                <a:spcPts val="0"/>
              </a:spcBef>
              <a:spcAft>
                <a:spcPts val="0"/>
              </a:spcAft>
              <a:buNone/>
            </a:pPr>
            <a:r>
              <a:rPr b="1" lang="en" sz="2800">
                <a:solidFill>
                  <a:srgbClr val="FFFFFF"/>
                </a:solidFill>
                <a:latin typeface="Arial"/>
                <a:ea typeface="Arial"/>
                <a:cs typeface="Arial"/>
                <a:sym typeface="Arial"/>
              </a:rPr>
              <a:t>Issues and Parameters</a:t>
            </a:r>
            <a:endParaRPr b="1" sz="2800">
              <a:solidFill>
                <a:srgbClr val="FFFFFF"/>
              </a:solidFill>
              <a:latin typeface="Arial"/>
              <a:ea typeface="Arial"/>
              <a:cs typeface="Arial"/>
              <a:sym typeface="Arial"/>
            </a:endParaRPr>
          </a:p>
        </p:txBody>
      </p:sp>
      <p:grpSp>
        <p:nvGrpSpPr>
          <p:cNvPr id="175" name="Google Shape;175;p34"/>
          <p:cNvGrpSpPr/>
          <p:nvPr/>
        </p:nvGrpSpPr>
        <p:grpSpPr>
          <a:xfrm>
            <a:off x="333375" y="1047750"/>
            <a:ext cx="4095900" cy="3429000"/>
            <a:chOff x="333375" y="1047750"/>
            <a:chExt cx="4095900" cy="3429000"/>
          </a:xfrm>
        </p:grpSpPr>
        <p:sp>
          <p:nvSpPr>
            <p:cNvPr id="176" name="Google Shape;176;p34"/>
            <p:cNvSpPr/>
            <p:nvPr/>
          </p:nvSpPr>
          <p:spPr>
            <a:xfrm>
              <a:off x="333375" y="1047750"/>
              <a:ext cx="4095900" cy="3429000"/>
            </a:xfrm>
            <a:prstGeom prst="roundRect">
              <a:avLst>
                <a:gd fmla="val 3333"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77" name="Google Shape;177;p34"/>
            <p:cNvSpPr/>
            <p:nvPr/>
          </p:nvSpPr>
          <p:spPr>
            <a:xfrm>
              <a:off x="333375" y="1047750"/>
              <a:ext cx="4095900" cy="381000"/>
            </a:xfrm>
            <a:prstGeom prst="roundRect">
              <a:avLst>
                <a:gd fmla="val 30000" name="adj"/>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78" name="Google Shape;178;p34"/>
            <p:cNvSpPr/>
            <p:nvPr/>
          </p:nvSpPr>
          <p:spPr>
            <a:xfrm>
              <a:off x="333375" y="1238250"/>
              <a:ext cx="4095900" cy="190500"/>
            </a:xfrm>
            <a:prstGeom prst="rect">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79" name="Google Shape;179;p34"/>
            <p:cNvSpPr txBox="1"/>
            <p:nvPr/>
          </p:nvSpPr>
          <p:spPr>
            <a:xfrm>
              <a:off x="523875" y="1047750"/>
              <a:ext cx="37149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600">
                  <a:solidFill>
                    <a:srgbClr val="0F172A"/>
                  </a:solidFill>
                  <a:latin typeface="Arial"/>
                  <a:ea typeface="Arial"/>
                  <a:cs typeface="Arial"/>
                  <a:sym typeface="Arial"/>
                </a:rPr>
                <a:t>Issues</a:t>
              </a:r>
              <a:endParaRPr b="1" sz="1600">
                <a:solidFill>
                  <a:srgbClr val="0F172A"/>
                </a:solidFill>
                <a:latin typeface="Arial"/>
                <a:ea typeface="Arial"/>
                <a:cs typeface="Arial"/>
                <a:sym typeface="Arial"/>
              </a:endParaRPr>
            </a:p>
          </p:txBody>
        </p:sp>
        <p:sp>
          <p:nvSpPr>
            <p:cNvPr id="180" name="Google Shape;180;p34"/>
            <p:cNvSpPr txBox="1"/>
            <p:nvPr/>
          </p:nvSpPr>
          <p:spPr>
            <a:xfrm>
              <a:off x="523875" y="1571625"/>
              <a:ext cx="3714900" cy="2667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200">
                  <a:solidFill>
                    <a:srgbClr val="3B82F6"/>
                  </a:solidFill>
                  <a:latin typeface="Arial"/>
                  <a:ea typeface="Arial"/>
                  <a:cs typeface="Arial"/>
                  <a:sym typeface="Arial"/>
                </a:rPr>
                <a:t>Tumors</a:t>
              </a:r>
              <a:endParaRPr b="1" sz="1200">
                <a:solidFill>
                  <a:srgbClr val="3B82F6"/>
                </a:solidFill>
                <a:latin typeface="Arial"/>
                <a:ea typeface="Arial"/>
                <a:cs typeface="Arial"/>
                <a:sym typeface="Arial"/>
              </a:endParaRPr>
            </a:p>
            <a:p>
              <a:pPr indent="-304800" lvl="0" marL="457200" rtl="0" algn="l">
                <a:spcBef>
                  <a:spcPts val="600"/>
                </a:spcBef>
                <a:spcAft>
                  <a:spcPts val="0"/>
                </a:spcAft>
                <a:buClr>
                  <a:srgbClr val="334155"/>
                </a:buClr>
                <a:buSzPts val="1200"/>
                <a:buFont typeface="Arial"/>
                <a:buChar char="●"/>
              </a:pPr>
              <a:r>
                <a:rPr lang="en" sz="1200">
                  <a:solidFill>
                    <a:srgbClr val="334155"/>
                  </a:solidFill>
                  <a:latin typeface="Arial"/>
                  <a:ea typeface="Arial"/>
                  <a:cs typeface="Arial"/>
                  <a:sym typeface="Arial"/>
                </a:rPr>
                <a:t>Can appear anywhere</a:t>
              </a:r>
              <a:endParaRPr sz="1200">
                <a:solidFill>
                  <a:srgbClr val="334155"/>
                </a:solidFill>
                <a:latin typeface="Arial"/>
                <a:ea typeface="Arial"/>
                <a:cs typeface="Arial"/>
                <a:sym typeface="Arial"/>
              </a:endParaRPr>
            </a:p>
            <a:p>
              <a:pPr indent="-304800" lvl="0" marL="457200" rtl="0" algn="l">
                <a:spcBef>
                  <a:spcPts val="450"/>
                </a:spcBef>
                <a:spcAft>
                  <a:spcPts val="0"/>
                </a:spcAft>
                <a:buClr>
                  <a:srgbClr val="334155"/>
                </a:buClr>
                <a:buSzPts val="1200"/>
                <a:buFont typeface="Arial"/>
                <a:buChar char="●"/>
              </a:pPr>
              <a:r>
                <a:rPr lang="en" sz="1200">
                  <a:solidFill>
                    <a:srgbClr val="334155"/>
                  </a:solidFill>
                  <a:latin typeface="Arial"/>
                  <a:ea typeface="Arial"/>
                  <a:cs typeface="Arial"/>
                  <a:sym typeface="Arial"/>
                </a:rPr>
                <a:t>Irregular shapes and sizes</a:t>
              </a:r>
              <a:endParaRPr sz="1200">
                <a:solidFill>
                  <a:srgbClr val="334155"/>
                </a:solidFill>
                <a:latin typeface="Arial"/>
                <a:ea typeface="Arial"/>
                <a:cs typeface="Arial"/>
                <a:sym typeface="Arial"/>
              </a:endParaRPr>
            </a:p>
            <a:p>
              <a:pPr indent="-304800" lvl="0" marL="457200" rtl="0" algn="l">
                <a:spcBef>
                  <a:spcPts val="450"/>
                </a:spcBef>
                <a:spcAft>
                  <a:spcPts val="0"/>
                </a:spcAft>
                <a:buClr>
                  <a:srgbClr val="334155"/>
                </a:buClr>
                <a:buSzPts val="1200"/>
                <a:buFont typeface="Arial"/>
                <a:buChar char="●"/>
              </a:pPr>
              <a:r>
                <a:rPr lang="en" sz="1200">
                  <a:solidFill>
                    <a:srgbClr val="334155"/>
                  </a:solidFill>
                  <a:latin typeface="Arial"/>
                  <a:ea typeface="Arial"/>
                  <a:cs typeface="Arial"/>
                  <a:sym typeface="Arial"/>
                </a:rPr>
                <a:t>Unclear boundaries</a:t>
              </a:r>
              <a:endParaRPr sz="1200">
                <a:solidFill>
                  <a:srgbClr val="334155"/>
                </a:solidFill>
                <a:latin typeface="Arial"/>
                <a:ea typeface="Arial"/>
                <a:cs typeface="Arial"/>
                <a:sym typeface="Arial"/>
              </a:endParaRPr>
            </a:p>
            <a:p>
              <a:pPr indent="-304800" lvl="0" marL="457200" rtl="0" algn="l">
                <a:spcBef>
                  <a:spcPts val="450"/>
                </a:spcBef>
                <a:spcAft>
                  <a:spcPts val="0"/>
                </a:spcAft>
                <a:buClr>
                  <a:srgbClr val="334155"/>
                </a:buClr>
                <a:buSzPts val="1200"/>
                <a:buFont typeface="Arial"/>
                <a:buChar char="●"/>
              </a:pPr>
              <a:r>
                <a:rPr lang="en" sz="1200">
                  <a:solidFill>
                    <a:srgbClr val="334155"/>
                  </a:solidFill>
                  <a:latin typeface="Arial"/>
                  <a:ea typeface="Arial"/>
                  <a:cs typeface="Arial"/>
                  <a:sym typeface="Arial"/>
                </a:rPr>
                <a:t>Inconsistent intensity values</a:t>
              </a:r>
              <a:endParaRPr sz="1200">
                <a:solidFill>
                  <a:srgbClr val="334155"/>
                </a:solidFill>
                <a:latin typeface="Arial"/>
                <a:ea typeface="Arial"/>
                <a:cs typeface="Arial"/>
                <a:sym typeface="Arial"/>
              </a:endParaRPr>
            </a:p>
            <a:p>
              <a:pPr indent="0" lvl="0" marL="0" rtl="0" algn="l">
                <a:spcBef>
                  <a:spcPts val="900"/>
                </a:spcBef>
                <a:spcAft>
                  <a:spcPts val="0"/>
                </a:spcAft>
                <a:buNone/>
              </a:pPr>
              <a:r>
                <a:rPr b="1" lang="en" sz="1200">
                  <a:solidFill>
                    <a:srgbClr val="3B82F6"/>
                  </a:solidFill>
                  <a:latin typeface="Arial"/>
                  <a:ea typeface="Arial"/>
                  <a:cs typeface="Arial"/>
                  <a:sym typeface="Arial"/>
                </a:rPr>
                <a:t>Dataset</a:t>
              </a:r>
              <a:endParaRPr b="1" sz="1200">
                <a:solidFill>
                  <a:srgbClr val="3B82F6"/>
                </a:solidFill>
                <a:latin typeface="Arial"/>
                <a:ea typeface="Arial"/>
                <a:cs typeface="Arial"/>
                <a:sym typeface="Arial"/>
              </a:endParaRPr>
            </a:p>
            <a:p>
              <a:pPr indent="-304800" lvl="0" marL="457200" rtl="0" algn="l">
                <a:spcBef>
                  <a:spcPts val="600"/>
                </a:spcBef>
                <a:spcAft>
                  <a:spcPts val="0"/>
                </a:spcAft>
                <a:buClr>
                  <a:srgbClr val="334155"/>
                </a:buClr>
                <a:buSzPts val="1200"/>
                <a:buFont typeface="Arial"/>
                <a:buChar char="●"/>
              </a:pPr>
              <a:r>
                <a:rPr lang="en" sz="1200">
                  <a:solidFill>
                    <a:srgbClr val="334155"/>
                  </a:solidFill>
                  <a:latin typeface="Arial"/>
                  <a:ea typeface="Arial"/>
                  <a:cs typeface="Arial"/>
                  <a:sym typeface="Arial"/>
                </a:rPr>
                <a:t>Imbalance dataset</a:t>
              </a:r>
              <a:endParaRPr sz="1200">
                <a:solidFill>
                  <a:srgbClr val="334155"/>
                </a:solidFill>
                <a:latin typeface="Arial"/>
                <a:ea typeface="Arial"/>
                <a:cs typeface="Arial"/>
                <a:sym typeface="Arial"/>
              </a:endParaRPr>
            </a:p>
          </p:txBody>
        </p:sp>
      </p:grpSp>
      <p:grpSp>
        <p:nvGrpSpPr>
          <p:cNvPr id="181" name="Google Shape;181;p34"/>
          <p:cNvGrpSpPr/>
          <p:nvPr/>
        </p:nvGrpSpPr>
        <p:grpSpPr>
          <a:xfrm>
            <a:off x="4714875" y="1047750"/>
            <a:ext cx="4095900" cy="3429000"/>
            <a:chOff x="4714875" y="1047750"/>
            <a:chExt cx="4095900" cy="3429000"/>
          </a:xfrm>
        </p:grpSpPr>
        <p:sp>
          <p:nvSpPr>
            <p:cNvPr id="182" name="Google Shape;182;p34"/>
            <p:cNvSpPr/>
            <p:nvPr/>
          </p:nvSpPr>
          <p:spPr>
            <a:xfrm>
              <a:off x="4714875" y="1047750"/>
              <a:ext cx="4095900" cy="3429000"/>
            </a:xfrm>
            <a:prstGeom prst="roundRect">
              <a:avLst>
                <a:gd fmla="val 3333"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3" name="Google Shape;183;p34"/>
            <p:cNvSpPr/>
            <p:nvPr/>
          </p:nvSpPr>
          <p:spPr>
            <a:xfrm>
              <a:off x="4714875" y="1047750"/>
              <a:ext cx="4095900" cy="381000"/>
            </a:xfrm>
            <a:prstGeom prst="roundRect">
              <a:avLst>
                <a:gd fmla="val 30000" name="adj"/>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4" name="Google Shape;184;p34"/>
            <p:cNvSpPr/>
            <p:nvPr/>
          </p:nvSpPr>
          <p:spPr>
            <a:xfrm>
              <a:off x="4714875" y="1238250"/>
              <a:ext cx="4095900" cy="190500"/>
            </a:xfrm>
            <a:prstGeom prst="rect">
              <a:avLst/>
            </a:prstGeom>
            <a:solidFill>
              <a:srgbClr val="F1F5F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5" name="Google Shape;185;p34"/>
            <p:cNvSpPr txBox="1"/>
            <p:nvPr/>
          </p:nvSpPr>
          <p:spPr>
            <a:xfrm>
              <a:off x="4905375" y="1047750"/>
              <a:ext cx="37149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600">
                  <a:solidFill>
                    <a:srgbClr val="0F172A"/>
                  </a:solidFill>
                  <a:latin typeface="Arial"/>
                  <a:ea typeface="Arial"/>
                  <a:cs typeface="Arial"/>
                  <a:sym typeface="Arial"/>
                </a:rPr>
                <a:t>Parameters</a:t>
              </a:r>
              <a:endParaRPr b="1" sz="1600">
                <a:solidFill>
                  <a:srgbClr val="0F172A"/>
                </a:solidFill>
                <a:latin typeface="Arial"/>
                <a:ea typeface="Arial"/>
                <a:cs typeface="Arial"/>
                <a:sym typeface="Arial"/>
              </a:endParaRPr>
            </a:p>
          </p:txBody>
        </p:sp>
        <p:sp>
          <p:nvSpPr>
            <p:cNvPr id="186" name="Google Shape;186;p34"/>
            <p:cNvSpPr txBox="1"/>
            <p:nvPr/>
          </p:nvSpPr>
          <p:spPr>
            <a:xfrm>
              <a:off x="4905375" y="1571625"/>
              <a:ext cx="3714900" cy="2667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200">
                  <a:solidFill>
                    <a:srgbClr val="3B82F6"/>
                  </a:solidFill>
                  <a:latin typeface="Arial"/>
                  <a:ea typeface="Arial"/>
                  <a:cs typeface="Arial"/>
                  <a:sym typeface="Arial"/>
                </a:rPr>
                <a:t>Kernel Selection</a:t>
              </a:r>
              <a:endParaRPr b="1" sz="1200">
                <a:solidFill>
                  <a:srgbClr val="3B82F6"/>
                </a:solidFill>
                <a:latin typeface="Arial"/>
                <a:ea typeface="Arial"/>
                <a:cs typeface="Arial"/>
                <a:sym typeface="Arial"/>
              </a:endParaRPr>
            </a:p>
            <a:p>
              <a:pPr indent="0" lvl="0" marL="0" rtl="0" algn="l">
                <a:spcBef>
                  <a:spcPts val="600"/>
                </a:spcBef>
                <a:spcAft>
                  <a:spcPts val="0"/>
                </a:spcAft>
                <a:buNone/>
              </a:pPr>
              <a:r>
                <a:rPr lang="en" sz="1200">
                  <a:solidFill>
                    <a:srgbClr val="334155"/>
                  </a:solidFill>
                  <a:latin typeface="Arial"/>
                  <a:ea typeface="Arial"/>
                  <a:cs typeface="Arial"/>
                  <a:sym typeface="Arial"/>
                </a:rPr>
                <a:t>Choosing size of kernel is depended on user configuration</a:t>
              </a:r>
              <a:endParaRPr sz="1200">
                <a:solidFill>
                  <a:srgbClr val="334155"/>
                </a:solidFill>
                <a:latin typeface="Arial"/>
                <a:ea typeface="Arial"/>
                <a:cs typeface="Arial"/>
                <a:sym typeface="Arial"/>
              </a:endParaRPr>
            </a:p>
            <a:p>
              <a:pPr indent="0" lvl="0" marL="0" rtl="0" algn="l">
                <a:spcBef>
                  <a:spcPts val="1500"/>
                </a:spcBef>
                <a:spcAft>
                  <a:spcPts val="0"/>
                </a:spcAft>
                <a:buNone/>
              </a:pPr>
              <a:r>
                <a:rPr b="1" lang="en" sz="1200">
                  <a:solidFill>
                    <a:srgbClr val="3B82F6"/>
                  </a:solidFill>
                  <a:latin typeface="Arial"/>
                  <a:ea typeface="Arial"/>
                  <a:cs typeface="Arial"/>
                  <a:sym typeface="Arial"/>
                </a:rPr>
                <a:t>Pooling Logic</a:t>
              </a:r>
              <a:endParaRPr b="1" sz="1200">
                <a:solidFill>
                  <a:srgbClr val="3B82F6"/>
                </a:solidFill>
                <a:latin typeface="Arial"/>
                <a:ea typeface="Arial"/>
                <a:cs typeface="Arial"/>
                <a:sym typeface="Arial"/>
              </a:endParaRPr>
            </a:p>
            <a:p>
              <a:pPr indent="0" lvl="0" marL="0" rtl="0" algn="l">
                <a:spcBef>
                  <a:spcPts val="600"/>
                </a:spcBef>
                <a:spcAft>
                  <a:spcPts val="0"/>
                </a:spcAft>
                <a:buNone/>
              </a:pPr>
              <a:r>
                <a:rPr lang="en" sz="1200">
                  <a:solidFill>
                    <a:srgbClr val="334155"/>
                  </a:solidFill>
                  <a:latin typeface="Arial"/>
                  <a:ea typeface="Arial"/>
                  <a:cs typeface="Arial"/>
                  <a:sym typeface="Arial"/>
                </a:rPr>
                <a:t>No reasoning provided for choosing max pooling instead of average pooling</a:t>
              </a:r>
              <a:endParaRPr sz="1200">
                <a:solidFill>
                  <a:srgbClr val="334155"/>
                </a:solidFill>
                <a:latin typeface="Arial"/>
                <a:ea typeface="Arial"/>
                <a:cs typeface="Arial"/>
                <a:sym typeface="Arial"/>
              </a:endParaRPr>
            </a:p>
          </p:txBody>
        </p:sp>
      </p:grpSp>
      <p:sp>
        <p:nvSpPr>
          <p:cNvPr id="187" name="Google Shape;187;p34"/>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35"/>
          <p:cNvSpPr/>
          <p:nvPr/>
        </p:nvSpPr>
        <p:spPr>
          <a:xfrm>
            <a:off x="0" y="0"/>
            <a:ext cx="9144000" cy="762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93" name="Google Shape;193;p35"/>
          <p:cNvSpPr txBox="1"/>
          <p:nvPr>
            <p:ph type="title"/>
          </p:nvPr>
        </p:nvSpPr>
        <p:spPr>
          <a:xfrm>
            <a:off x="762000" y="150900"/>
            <a:ext cx="7620000" cy="611100"/>
          </a:xfrm>
          <a:prstGeom prst="rect">
            <a:avLst/>
          </a:prstGeom>
          <a:solidFill>
            <a:srgbClr val="000000">
              <a:alpha val="0"/>
            </a:srgbClr>
          </a:solidFill>
          <a:ln>
            <a:noFill/>
          </a:ln>
        </p:spPr>
        <p:txBody>
          <a:bodyPr anchorCtr="0" anchor="ctr" bIns="0" lIns="0" spcFirstLastPara="1" rIns="0" wrap="square" tIns="0">
            <a:normAutofit/>
          </a:bodyPr>
          <a:lstStyle/>
          <a:p>
            <a:pPr indent="0" lvl="0" marL="0" rtl="0" algn="ctr">
              <a:spcBef>
                <a:spcPts val="0"/>
              </a:spcBef>
              <a:spcAft>
                <a:spcPts val="0"/>
              </a:spcAft>
              <a:buNone/>
            </a:pPr>
            <a:r>
              <a:rPr b="1" lang="en" sz="2400">
                <a:solidFill>
                  <a:srgbClr val="FFFFFF"/>
                </a:solidFill>
                <a:latin typeface="Arial"/>
                <a:ea typeface="Arial"/>
                <a:cs typeface="Arial"/>
                <a:sym typeface="Arial"/>
              </a:rPr>
              <a:t>Brain Tumor Segmentation with </a:t>
            </a:r>
            <a:r>
              <a:rPr b="1" lang="en" sz="2400">
                <a:solidFill>
                  <a:schemeClr val="lt1"/>
                </a:solidFill>
                <a:latin typeface="Arial"/>
                <a:ea typeface="Arial"/>
                <a:cs typeface="Arial"/>
                <a:sym typeface="Arial"/>
              </a:rPr>
              <a:t>DSNet Architecture</a:t>
            </a:r>
            <a:endParaRPr b="1" sz="2400">
              <a:solidFill>
                <a:srgbClr val="FFFFFF"/>
              </a:solidFill>
              <a:latin typeface="Arial"/>
              <a:ea typeface="Arial"/>
              <a:cs typeface="Arial"/>
              <a:sym typeface="Arial"/>
            </a:endParaRPr>
          </a:p>
        </p:txBody>
      </p:sp>
      <p:grpSp>
        <p:nvGrpSpPr>
          <p:cNvPr id="194" name="Google Shape;194;p35"/>
          <p:cNvGrpSpPr/>
          <p:nvPr/>
        </p:nvGrpSpPr>
        <p:grpSpPr>
          <a:xfrm>
            <a:off x="5143500" y="1143000"/>
            <a:ext cx="3429000" cy="3238500"/>
            <a:chOff x="5143500" y="1143000"/>
            <a:chExt cx="3429000" cy="3238500"/>
          </a:xfrm>
        </p:grpSpPr>
        <p:sp>
          <p:nvSpPr>
            <p:cNvPr id="195" name="Google Shape;195;p35"/>
            <p:cNvSpPr/>
            <p:nvPr/>
          </p:nvSpPr>
          <p:spPr>
            <a:xfrm>
              <a:off x="5143500" y="1143000"/>
              <a:ext cx="3429000" cy="3238500"/>
            </a:xfrm>
            <a:prstGeom prst="roundRect">
              <a:avLst>
                <a:gd fmla="val 3529"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96" name="Google Shape;196;p35"/>
            <p:cNvSpPr txBox="1"/>
            <p:nvPr/>
          </p:nvSpPr>
          <p:spPr>
            <a:xfrm>
              <a:off x="5334000" y="1333500"/>
              <a:ext cx="3048000" cy="2857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530">
                  <a:solidFill>
                    <a:srgbClr val="3B82F6"/>
                  </a:solidFill>
                  <a:latin typeface="Arial"/>
                  <a:ea typeface="Arial"/>
                  <a:cs typeface="Arial"/>
                  <a:sym typeface="Arial"/>
                </a:rPr>
                <a:t>Problem Definition</a:t>
              </a:r>
              <a:endParaRPr b="1" sz="1530">
                <a:solidFill>
                  <a:srgbClr val="3B82F6"/>
                </a:solidFill>
                <a:latin typeface="Arial"/>
                <a:ea typeface="Arial"/>
                <a:cs typeface="Arial"/>
                <a:sym typeface="Arial"/>
              </a:endParaRPr>
            </a:p>
            <a:p>
              <a:pPr indent="-304165" lvl="0" marL="457200" rtl="0" algn="l">
                <a:spcBef>
                  <a:spcPts val="1125"/>
                </a:spcBef>
                <a:spcAft>
                  <a:spcPts val="0"/>
                </a:spcAft>
                <a:buClr>
                  <a:srgbClr val="1E293B"/>
                </a:buClr>
                <a:buSzPts val="1190"/>
                <a:buFont typeface="Arial"/>
                <a:buChar char="●"/>
              </a:pPr>
              <a:r>
                <a:rPr b="1" lang="en" sz="1190">
                  <a:solidFill>
                    <a:srgbClr val="1E293B"/>
                  </a:solidFill>
                  <a:latin typeface="Arial"/>
                  <a:ea typeface="Arial"/>
                  <a:cs typeface="Arial"/>
                  <a:sym typeface="Arial"/>
                </a:rPr>
                <a:t>3D Structure:</a:t>
              </a:r>
              <a:r>
                <a:rPr lang="en" sz="1190">
                  <a:solidFill>
                    <a:srgbClr val="1E293B"/>
                  </a:solidFill>
                  <a:latin typeface="Arial"/>
                  <a:ea typeface="Arial"/>
                  <a:cs typeface="Arial"/>
                  <a:sym typeface="Arial"/>
                </a:rPr>
                <a:t> Direct segmentation without slicing into 2D images (T1, T1c, T2, FLAIR).</a:t>
              </a:r>
              <a:endParaRPr sz="1190">
                <a:solidFill>
                  <a:srgbClr val="1E293B"/>
                </a:solidFill>
                <a:latin typeface="Arial"/>
                <a:ea typeface="Arial"/>
                <a:cs typeface="Arial"/>
                <a:sym typeface="Arial"/>
              </a:endParaRPr>
            </a:p>
            <a:p>
              <a:pPr indent="-304165" lvl="0" marL="457200" rtl="0" algn="l">
                <a:spcBef>
                  <a:spcPts val="900"/>
                </a:spcBef>
                <a:spcAft>
                  <a:spcPts val="0"/>
                </a:spcAft>
                <a:buClr>
                  <a:srgbClr val="1E293B"/>
                </a:buClr>
                <a:buSzPts val="1190"/>
                <a:buFont typeface="Arial"/>
                <a:buChar char="●"/>
              </a:pPr>
              <a:r>
                <a:rPr b="1" lang="en" sz="1190">
                  <a:solidFill>
                    <a:srgbClr val="1E293B"/>
                  </a:solidFill>
                  <a:latin typeface="Arial"/>
                  <a:ea typeface="Arial"/>
                  <a:cs typeface="Arial"/>
                  <a:sym typeface="Arial"/>
                </a:rPr>
                <a:t>Voxel Focus:</a:t>
              </a:r>
              <a:r>
                <a:rPr lang="en" sz="1190">
                  <a:solidFill>
                    <a:srgbClr val="1E293B"/>
                  </a:solidFill>
                  <a:latin typeface="Arial"/>
                  <a:ea typeface="Arial"/>
                  <a:cs typeface="Arial"/>
                  <a:sym typeface="Arial"/>
                </a:rPr>
                <a:t> Transitioning from pixel-based to voxel-based analysis.</a:t>
              </a:r>
              <a:endParaRPr sz="1190">
                <a:solidFill>
                  <a:srgbClr val="1E293B"/>
                </a:solidFill>
                <a:latin typeface="Arial"/>
                <a:ea typeface="Arial"/>
                <a:cs typeface="Arial"/>
                <a:sym typeface="Arial"/>
              </a:endParaRPr>
            </a:p>
            <a:p>
              <a:pPr indent="-304165" lvl="0" marL="457200" rtl="0" algn="l">
                <a:spcBef>
                  <a:spcPts val="900"/>
                </a:spcBef>
                <a:spcAft>
                  <a:spcPts val="0"/>
                </a:spcAft>
                <a:buClr>
                  <a:srgbClr val="1E293B"/>
                </a:buClr>
                <a:buSzPts val="1190"/>
                <a:buFont typeface="Arial"/>
                <a:buChar char="●"/>
              </a:pPr>
              <a:r>
                <a:rPr b="1" lang="en" sz="1190">
                  <a:solidFill>
                    <a:srgbClr val="1E293B"/>
                  </a:solidFill>
                  <a:latin typeface="Arial"/>
                  <a:ea typeface="Arial"/>
                  <a:cs typeface="Arial"/>
                  <a:sym typeface="Arial"/>
                </a:rPr>
                <a:t>DL Approach:</a:t>
              </a:r>
              <a:r>
                <a:rPr lang="en" sz="1190">
                  <a:solidFill>
                    <a:srgbClr val="1E293B"/>
                  </a:solidFill>
                  <a:latin typeface="Arial"/>
                  <a:ea typeface="Arial"/>
                  <a:cs typeface="Arial"/>
                  <a:sym typeface="Arial"/>
                </a:rPr>
                <a:t> Inspired by proven 2D deep learning segmentation calculations.</a:t>
              </a:r>
              <a:endParaRPr sz="1190">
                <a:solidFill>
                  <a:srgbClr val="1E293B"/>
                </a:solidFill>
                <a:latin typeface="Arial"/>
                <a:ea typeface="Arial"/>
                <a:cs typeface="Arial"/>
                <a:sym typeface="Arial"/>
              </a:endParaRPr>
            </a:p>
            <a:p>
              <a:pPr indent="-304165" lvl="0" marL="457200" rtl="0" algn="l">
                <a:spcBef>
                  <a:spcPts val="900"/>
                </a:spcBef>
                <a:spcAft>
                  <a:spcPts val="0"/>
                </a:spcAft>
                <a:buClr>
                  <a:srgbClr val="1E293B"/>
                </a:buClr>
                <a:buSzPts val="1190"/>
                <a:buFont typeface="Arial"/>
                <a:buChar char="●"/>
              </a:pPr>
              <a:r>
                <a:rPr b="1" lang="en" sz="1190">
                  <a:solidFill>
                    <a:srgbClr val="1E293B"/>
                  </a:solidFill>
                  <a:latin typeface="Arial"/>
                  <a:ea typeface="Arial"/>
                  <a:cs typeface="Arial"/>
                  <a:sym typeface="Arial"/>
                </a:rPr>
                <a:t>Attention:</a:t>
              </a:r>
              <a:r>
                <a:rPr lang="en" sz="1190">
                  <a:solidFill>
                    <a:srgbClr val="1E293B"/>
                  </a:solidFill>
                  <a:latin typeface="Arial"/>
                  <a:ea typeface="Arial"/>
                  <a:cs typeface="Arial"/>
                  <a:sym typeface="Arial"/>
                </a:rPr>
                <a:t> Leveraging powerful Attention mechanisms for precision.</a:t>
              </a:r>
              <a:endParaRPr sz="1190">
                <a:solidFill>
                  <a:srgbClr val="1E293B"/>
                </a:solidFill>
                <a:latin typeface="Arial"/>
                <a:ea typeface="Arial"/>
                <a:cs typeface="Arial"/>
                <a:sym typeface="Arial"/>
              </a:endParaRPr>
            </a:p>
          </p:txBody>
        </p:sp>
      </p:grpSp>
      <p:pic>
        <p:nvPicPr>
          <p:cNvPr id="197" name="Google Shape;197;p35"/>
          <p:cNvPicPr preferRelativeResize="0"/>
          <p:nvPr/>
        </p:nvPicPr>
        <p:blipFill rotWithShape="1">
          <a:blip r:embed="rId4">
            <a:alphaModFix/>
          </a:blip>
          <a:srcRect b="0" l="13606" r="13598" t="0"/>
          <a:stretch/>
        </p:blipFill>
        <p:spPr>
          <a:xfrm>
            <a:off x="571500" y="1143000"/>
            <a:ext cx="4191000" cy="3238500"/>
          </a:xfrm>
          <a:prstGeom prst="roundRect">
            <a:avLst>
              <a:gd fmla="val 3529" name="adj"/>
            </a:avLst>
          </a:prstGeom>
          <a:noFill/>
          <a:ln>
            <a:noFill/>
          </a:ln>
        </p:spPr>
      </p:pic>
      <p:sp>
        <p:nvSpPr>
          <p:cNvPr id="198" name="Google Shape;198;p35"/>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9" name="Google Shape;199;p35"/>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700"/>
              <a:buFont typeface="Arial"/>
              <a:buNone/>
            </a:pPr>
            <a:r>
              <a:rPr b="1" i="0" lang="en" sz="700" u="none" cap="none" strike="noStrike">
                <a:solidFill>
                  <a:srgbClr val="FFFFFF"/>
                </a:solidFill>
                <a:latin typeface="Arial"/>
                <a:ea typeface="Arial"/>
                <a:cs typeface="Arial"/>
                <a:sym typeface="Arial"/>
              </a:rPr>
              <a:t>PAPER </a:t>
            </a:r>
            <a:r>
              <a:rPr b="1" lang="en" sz="700">
                <a:solidFill>
                  <a:srgbClr val="FFFFFF"/>
                </a:solidFill>
              </a:rPr>
              <a:t>1</a:t>
            </a:r>
            <a:r>
              <a:rPr b="1" i="0" lang="en" sz="700" u="none" cap="none" strike="noStrike">
                <a:solidFill>
                  <a:srgbClr val="FFFFFF"/>
                </a:solidFill>
                <a:latin typeface="Arial"/>
                <a:ea typeface="Arial"/>
                <a:cs typeface="Arial"/>
                <a:sym typeface="Arial"/>
              </a:rPr>
              <a:t> | </a:t>
            </a:r>
            <a:r>
              <a:rPr b="1" lang="en" sz="700">
                <a:solidFill>
                  <a:srgbClr val="FFFFFF"/>
                </a:solidFill>
              </a:rPr>
              <a:t>DSNet</a:t>
            </a:r>
            <a:endParaRPr b="0" i="0" sz="700" u="none" cap="none" strike="noStrike">
              <a:solidFill>
                <a:schemeClr val="dk1"/>
              </a:solidFill>
              <a:latin typeface="Arial"/>
              <a:ea typeface="Arial"/>
              <a:cs typeface="Arial"/>
              <a:sym typeface="Arial"/>
            </a:endParaRPr>
          </a:p>
        </p:txBody>
      </p:sp>
      <p:sp>
        <p:nvSpPr>
          <p:cNvPr id="200" name="Google Shape;200;p35"/>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36"/>
          <p:cNvSpPr/>
          <p:nvPr/>
        </p:nvSpPr>
        <p:spPr>
          <a:xfrm>
            <a:off x="0" y="0"/>
            <a:ext cx="9144000" cy="762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06" name="Google Shape;206;p36"/>
          <p:cNvSpPr txBox="1"/>
          <p:nvPr/>
        </p:nvSpPr>
        <p:spPr>
          <a:xfrm>
            <a:off x="762000" y="0"/>
            <a:ext cx="7620000" cy="762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FFFF"/>
                </a:solidFill>
                <a:latin typeface="Arial"/>
                <a:ea typeface="Arial"/>
                <a:cs typeface="Arial"/>
                <a:sym typeface="Arial"/>
              </a:rPr>
              <a:t>DSNet Model Proposal</a:t>
            </a:r>
            <a:endParaRPr b="1" sz="2400">
              <a:solidFill>
                <a:srgbClr val="FFFFFF"/>
              </a:solidFill>
              <a:latin typeface="Arial"/>
              <a:ea typeface="Arial"/>
              <a:cs typeface="Arial"/>
              <a:sym typeface="Arial"/>
            </a:endParaRPr>
          </a:p>
        </p:txBody>
      </p:sp>
      <p:grpSp>
        <p:nvGrpSpPr>
          <p:cNvPr id="207" name="Google Shape;207;p36"/>
          <p:cNvGrpSpPr/>
          <p:nvPr/>
        </p:nvGrpSpPr>
        <p:grpSpPr>
          <a:xfrm>
            <a:off x="285750" y="1047750"/>
            <a:ext cx="4191000" cy="3238500"/>
            <a:chOff x="285750" y="1047750"/>
            <a:chExt cx="4191000" cy="3238500"/>
          </a:xfrm>
        </p:grpSpPr>
        <p:sp>
          <p:nvSpPr>
            <p:cNvPr id="208" name="Google Shape;208;p36"/>
            <p:cNvSpPr/>
            <p:nvPr/>
          </p:nvSpPr>
          <p:spPr>
            <a:xfrm>
              <a:off x="285750" y="1047750"/>
              <a:ext cx="4191000" cy="3238500"/>
            </a:xfrm>
            <a:prstGeom prst="roundRect">
              <a:avLst>
                <a:gd fmla="val 3529"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09" name="Google Shape;209;p36"/>
            <p:cNvPicPr preferRelativeResize="0"/>
            <p:nvPr/>
          </p:nvPicPr>
          <p:blipFill rotWithShape="1">
            <a:blip r:embed="rId4">
              <a:alphaModFix/>
            </a:blip>
            <a:srcRect b="31543" l="-882" r="-1713" t="-7513"/>
            <a:stretch/>
          </p:blipFill>
          <p:spPr>
            <a:xfrm>
              <a:off x="377200" y="1238250"/>
              <a:ext cx="3909000" cy="2667000"/>
            </a:xfrm>
            <a:prstGeom prst="roundRect">
              <a:avLst>
                <a:gd fmla="val 2857" name="adj"/>
              </a:avLst>
            </a:prstGeom>
            <a:noFill/>
            <a:ln>
              <a:noFill/>
            </a:ln>
          </p:spPr>
        </p:pic>
        <p:sp>
          <p:nvSpPr>
            <p:cNvPr id="210" name="Google Shape;210;p36"/>
            <p:cNvSpPr txBox="1"/>
            <p:nvPr/>
          </p:nvSpPr>
          <p:spPr>
            <a:xfrm>
              <a:off x="476250" y="3952875"/>
              <a:ext cx="3810000" cy="285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018">
                  <a:solidFill>
                    <a:srgbClr val="475569"/>
                  </a:solidFill>
                  <a:latin typeface="Arial"/>
                  <a:ea typeface="Arial"/>
                  <a:cs typeface="Arial"/>
                  <a:sym typeface="Arial"/>
                </a:rPr>
                <a:t>Figure 1: Dynamic Convolutional Neural Network Structure</a:t>
              </a:r>
              <a:endParaRPr b="1" sz="1018">
                <a:solidFill>
                  <a:srgbClr val="475569"/>
                </a:solidFill>
                <a:latin typeface="Arial"/>
                <a:ea typeface="Arial"/>
                <a:cs typeface="Arial"/>
                <a:sym typeface="Arial"/>
              </a:endParaRPr>
            </a:p>
          </p:txBody>
        </p:sp>
      </p:grpSp>
      <p:grpSp>
        <p:nvGrpSpPr>
          <p:cNvPr id="211" name="Google Shape;211;p36"/>
          <p:cNvGrpSpPr/>
          <p:nvPr/>
        </p:nvGrpSpPr>
        <p:grpSpPr>
          <a:xfrm>
            <a:off x="4667250" y="1047750"/>
            <a:ext cx="4191000" cy="3238500"/>
            <a:chOff x="4667250" y="1047750"/>
            <a:chExt cx="4191000" cy="3238500"/>
          </a:xfrm>
        </p:grpSpPr>
        <p:sp>
          <p:nvSpPr>
            <p:cNvPr id="212" name="Google Shape;212;p36"/>
            <p:cNvSpPr/>
            <p:nvPr/>
          </p:nvSpPr>
          <p:spPr>
            <a:xfrm>
              <a:off x="4667250" y="1047750"/>
              <a:ext cx="4191000" cy="3238500"/>
            </a:xfrm>
            <a:prstGeom prst="roundRect">
              <a:avLst>
                <a:gd fmla="val 3529"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13" name="Google Shape;213;p36"/>
            <p:cNvPicPr preferRelativeResize="0"/>
            <p:nvPr/>
          </p:nvPicPr>
          <p:blipFill rotWithShape="1">
            <a:blip r:embed="rId4">
              <a:alphaModFix/>
            </a:blip>
            <a:srcRect b="-1897" l="-2000" r="2000" t="65347"/>
            <a:stretch/>
          </p:blipFill>
          <p:spPr>
            <a:xfrm>
              <a:off x="4857750" y="1930200"/>
              <a:ext cx="3810000" cy="1283100"/>
            </a:xfrm>
            <a:prstGeom prst="roundRect">
              <a:avLst>
                <a:gd fmla="val 2857" name="adj"/>
              </a:avLst>
            </a:prstGeom>
            <a:noFill/>
            <a:ln>
              <a:noFill/>
            </a:ln>
          </p:spPr>
        </p:pic>
        <p:sp>
          <p:nvSpPr>
            <p:cNvPr id="214" name="Google Shape;214;p36"/>
            <p:cNvSpPr txBox="1"/>
            <p:nvPr/>
          </p:nvSpPr>
          <p:spPr>
            <a:xfrm>
              <a:off x="4857750" y="3952875"/>
              <a:ext cx="3810000" cy="285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475569"/>
                  </a:solidFill>
                  <a:latin typeface="Arial"/>
                  <a:ea typeface="Arial"/>
                  <a:cs typeface="Arial"/>
                  <a:sym typeface="Arial"/>
                </a:rPr>
                <a:t>Figure 2: Attention Mechanism in Skip Connections</a:t>
              </a:r>
              <a:endParaRPr b="1" sz="1100">
                <a:solidFill>
                  <a:srgbClr val="475569"/>
                </a:solidFill>
                <a:latin typeface="Arial"/>
                <a:ea typeface="Arial"/>
                <a:cs typeface="Arial"/>
                <a:sym typeface="Arial"/>
              </a:endParaRPr>
            </a:p>
          </p:txBody>
        </p:sp>
      </p:grpSp>
      <p:sp>
        <p:nvSpPr>
          <p:cNvPr id="215" name="Google Shape;215;p36"/>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6" name="Google Shape;216;p36"/>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700"/>
              <a:buFont typeface="Arial"/>
              <a:buNone/>
            </a:pPr>
            <a:r>
              <a:rPr b="1" lang="en" sz="700">
                <a:solidFill>
                  <a:schemeClr val="lt1"/>
                </a:solidFill>
              </a:rPr>
              <a:t>PAPER 1 | DSNet</a:t>
            </a:r>
            <a:endParaRPr b="1" sz="700">
              <a:solidFill>
                <a:srgbClr val="FFFFFF"/>
              </a:solidFill>
            </a:endParaRPr>
          </a:p>
        </p:txBody>
      </p:sp>
      <p:sp>
        <p:nvSpPr>
          <p:cNvPr id="217" name="Google Shape;217;p36"/>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37"/>
          <p:cNvSpPr/>
          <p:nvPr/>
        </p:nvSpPr>
        <p:spPr>
          <a:xfrm>
            <a:off x="0" y="0"/>
            <a:ext cx="9144000" cy="762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23" name="Google Shape;223;p37"/>
          <p:cNvSpPr txBox="1"/>
          <p:nvPr>
            <p:ph type="title"/>
          </p:nvPr>
        </p:nvSpPr>
        <p:spPr>
          <a:xfrm>
            <a:off x="762000" y="0"/>
            <a:ext cx="7620000" cy="762000"/>
          </a:xfrm>
          <a:prstGeom prst="rect">
            <a:avLst/>
          </a:prstGeom>
          <a:solidFill>
            <a:srgbClr val="000000">
              <a:alpha val="0"/>
            </a:srgbClr>
          </a:solidFill>
          <a:ln>
            <a:noFill/>
          </a:ln>
        </p:spPr>
        <p:txBody>
          <a:bodyPr anchorCtr="0" anchor="ctr" bIns="0" lIns="0" spcFirstLastPara="1" rIns="0" wrap="square" tIns="0">
            <a:normAutofit/>
          </a:bodyPr>
          <a:lstStyle/>
          <a:p>
            <a:pPr indent="0" lvl="0" marL="0" rtl="0" algn="ctr">
              <a:spcBef>
                <a:spcPts val="0"/>
              </a:spcBef>
              <a:spcAft>
                <a:spcPts val="0"/>
              </a:spcAft>
              <a:buNone/>
            </a:pPr>
            <a:r>
              <a:rPr b="1" lang="en" sz="2400">
                <a:solidFill>
                  <a:srgbClr val="FFFFFF"/>
                </a:solidFill>
                <a:latin typeface="Arial"/>
                <a:ea typeface="Arial"/>
                <a:cs typeface="Arial"/>
                <a:sym typeface="Arial"/>
              </a:rPr>
              <a:t>Their Proposed Model: DSNet Architecture</a:t>
            </a:r>
            <a:endParaRPr b="1" sz="2400">
              <a:solidFill>
                <a:srgbClr val="FFFFFF"/>
              </a:solidFill>
              <a:latin typeface="Arial"/>
              <a:ea typeface="Arial"/>
              <a:cs typeface="Arial"/>
              <a:sym typeface="Arial"/>
            </a:endParaRPr>
          </a:p>
        </p:txBody>
      </p:sp>
      <p:sp>
        <p:nvSpPr>
          <p:cNvPr id="224" name="Google Shape;224;p37"/>
          <p:cNvSpPr/>
          <p:nvPr/>
        </p:nvSpPr>
        <p:spPr>
          <a:xfrm>
            <a:off x="381000" y="598725"/>
            <a:ext cx="8382000" cy="4343400"/>
          </a:xfrm>
          <a:prstGeom prst="roundRect">
            <a:avLst>
              <a:gd fmla="val 3157"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25" name="Google Shape;225;p37"/>
          <p:cNvPicPr preferRelativeResize="0"/>
          <p:nvPr/>
        </p:nvPicPr>
        <p:blipFill rotWithShape="1">
          <a:blip r:embed="rId4">
            <a:alphaModFix/>
          </a:blip>
          <a:srcRect b="0" l="0" r="0" t="0"/>
          <a:stretch/>
        </p:blipFill>
        <p:spPr>
          <a:xfrm>
            <a:off x="571500" y="649500"/>
            <a:ext cx="8001000" cy="3844200"/>
          </a:xfrm>
          <a:prstGeom prst="rect">
            <a:avLst/>
          </a:prstGeom>
          <a:noFill/>
          <a:ln>
            <a:noFill/>
          </a:ln>
        </p:spPr>
      </p:pic>
      <p:sp>
        <p:nvSpPr>
          <p:cNvPr id="226" name="Google Shape;226;p37"/>
          <p:cNvSpPr txBox="1"/>
          <p:nvPr/>
        </p:nvSpPr>
        <p:spPr>
          <a:xfrm>
            <a:off x="571500" y="4493700"/>
            <a:ext cx="80010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400">
                <a:solidFill>
                  <a:srgbClr val="475569"/>
                </a:solidFill>
                <a:latin typeface="Arial"/>
                <a:ea typeface="Arial"/>
                <a:cs typeface="Arial"/>
                <a:sym typeface="Arial"/>
              </a:rPr>
              <a:t>Figure 3: DSNet segmentation model architecture.</a:t>
            </a:r>
            <a:endParaRPr b="1" sz="1400">
              <a:solidFill>
                <a:srgbClr val="475569"/>
              </a:solidFill>
              <a:latin typeface="Arial"/>
              <a:ea typeface="Arial"/>
              <a:cs typeface="Arial"/>
              <a:sym typeface="Arial"/>
            </a:endParaRPr>
          </a:p>
        </p:txBody>
      </p:sp>
      <p:sp>
        <p:nvSpPr>
          <p:cNvPr id="227" name="Google Shape;227;p37"/>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8" name="Google Shape;228;p37"/>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700"/>
              <a:buFont typeface="Arial"/>
              <a:buNone/>
            </a:pPr>
            <a:r>
              <a:rPr b="1" lang="en" sz="700">
                <a:solidFill>
                  <a:schemeClr val="lt1"/>
                </a:solidFill>
              </a:rPr>
              <a:t>PAPER 1 | DSNet</a:t>
            </a:r>
            <a:endParaRPr b="1" sz="700">
              <a:solidFill>
                <a:srgbClr val="FFFFFF"/>
              </a:solidFill>
            </a:endParaRPr>
          </a:p>
        </p:txBody>
      </p:sp>
      <p:sp>
        <p:nvSpPr>
          <p:cNvPr id="229" name="Google Shape;229;p37"/>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38"/>
          <p:cNvSpPr/>
          <p:nvPr/>
        </p:nvSpPr>
        <p:spPr>
          <a:xfrm>
            <a:off x="0" y="0"/>
            <a:ext cx="9144000" cy="762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35" name="Google Shape;235;p38"/>
          <p:cNvSpPr txBox="1"/>
          <p:nvPr>
            <p:ph type="title"/>
          </p:nvPr>
        </p:nvSpPr>
        <p:spPr>
          <a:xfrm>
            <a:off x="762000" y="0"/>
            <a:ext cx="7620000" cy="762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FFFF"/>
                </a:solidFill>
                <a:latin typeface="Arial"/>
                <a:ea typeface="Arial"/>
                <a:cs typeface="Arial"/>
                <a:sym typeface="Arial"/>
              </a:rPr>
              <a:t>Issues and Limitations in this Paper</a:t>
            </a:r>
            <a:endParaRPr b="1" sz="2400">
              <a:solidFill>
                <a:srgbClr val="FFFFFF"/>
              </a:solidFill>
              <a:latin typeface="Arial"/>
              <a:ea typeface="Arial"/>
              <a:cs typeface="Arial"/>
              <a:sym typeface="Arial"/>
            </a:endParaRPr>
          </a:p>
        </p:txBody>
      </p:sp>
      <p:sp>
        <p:nvSpPr>
          <p:cNvPr id="236" name="Google Shape;236;p38"/>
          <p:cNvSpPr txBox="1"/>
          <p:nvPr/>
        </p:nvSpPr>
        <p:spPr>
          <a:xfrm>
            <a:off x="381000" y="952500"/>
            <a:ext cx="83820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1600">
                <a:solidFill>
                  <a:srgbClr val="334155"/>
                </a:solidFill>
                <a:latin typeface="Arial"/>
                <a:ea typeface="Arial"/>
                <a:cs typeface="Arial"/>
                <a:sym typeface="Arial"/>
              </a:rPr>
              <a:t>Albeit its effectiveness, there are many issues should be considered:</a:t>
            </a:r>
            <a:endParaRPr b="1" sz="1600">
              <a:solidFill>
                <a:srgbClr val="334155"/>
              </a:solidFill>
              <a:latin typeface="Arial"/>
              <a:ea typeface="Arial"/>
              <a:cs typeface="Arial"/>
              <a:sym typeface="Arial"/>
            </a:endParaRPr>
          </a:p>
        </p:txBody>
      </p:sp>
      <p:grpSp>
        <p:nvGrpSpPr>
          <p:cNvPr id="237" name="Google Shape;237;p38"/>
          <p:cNvGrpSpPr/>
          <p:nvPr/>
        </p:nvGrpSpPr>
        <p:grpSpPr>
          <a:xfrm>
            <a:off x="381000" y="1428750"/>
            <a:ext cx="8382150" cy="3143175"/>
            <a:chOff x="381000" y="1428750"/>
            <a:chExt cx="8382150" cy="3143175"/>
          </a:xfrm>
        </p:grpSpPr>
        <p:sp>
          <p:nvSpPr>
            <p:cNvPr id="238" name="Google Shape;238;p38"/>
            <p:cNvSpPr/>
            <p:nvPr/>
          </p:nvSpPr>
          <p:spPr>
            <a:xfrm>
              <a:off x="381000" y="1428750"/>
              <a:ext cx="4095900" cy="1476300"/>
            </a:xfrm>
            <a:prstGeom prst="roundRect">
              <a:avLst>
                <a:gd fmla="val 7741"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39" name="Google Shape;239;p38"/>
            <p:cNvSpPr txBox="1"/>
            <p:nvPr/>
          </p:nvSpPr>
          <p:spPr>
            <a:xfrm>
              <a:off x="571500" y="1606677"/>
              <a:ext cx="3810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EF4444"/>
                  </a:solidFill>
                  <a:latin typeface="Material Icons"/>
                  <a:ea typeface="Material Icons"/>
                  <a:cs typeface="Material Icons"/>
                  <a:sym typeface="Material Icons"/>
                </a:rPr>
                <a:t>account_tree</a:t>
              </a:r>
              <a:endParaRPr sz="2400">
                <a:solidFill>
                  <a:srgbClr val="EF4444"/>
                </a:solidFill>
                <a:latin typeface="Material Icons"/>
                <a:ea typeface="Material Icons"/>
                <a:cs typeface="Material Icons"/>
                <a:sym typeface="Material Icons"/>
              </a:endParaRPr>
            </a:p>
          </p:txBody>
        </p:sp>
        <p:sp>
          <p:nvSpPr>
            <p:cNvPr id="240" name="Google Shape;240;p38"/>
            <p:cNvSpPr txBox="1"/>
            <p:nvPr/>
          </p:nvSpPr>
          <p:spPr>
            <a:xfrm>
              <a:off x="571500" y="1952625"/>
              <a:ext cx="3714900" cy="80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400">
                  <a:solidFill>
                    <a:srgbClr val="1E293B"/>
                  </a:solidFill>
                  <a:latin typeface="Arial"/>
                  <a:ea typeface="Arial"/>
                  <a:cs typeface="Arial"/>
                  <a:sym typeface="Arial"/>
                </a:rPr>
                <a:t>1. High Architectural Complexity</a:t>
              </a:r>
              <a:endParaRPr b="1" sz="1400">
                <a:solidFill>
                  <a:srgbClr val="1E293B"/>
                </a:solidFill>
                <a:latin typeface="Arial"/>
                <a:ea typeface="Arial"/>
                <a:cs typeface="Arial"/>
                <a:sym typeface="Arial"/>
              </a:endParaRPr>
            </a:p>
            <a:p>
              <a:pPr indent="0" lvl="0" marL="0" rtl="0" algn="l">
                <a:spcBef>
                  <a:spcPts val="375"/>
                </a:spcBef>
                <a:spcAft>
                  <a:spcPts val="0"/>
                </a:spcAft>
                <a:buNone/>
              </a:pPr>
              <a:r>
                <a:rPr b="0" lang="en" sz="1100">
                  <a:solidFill>
                    <a:srgbClr val="475569"/>
                  </a:solidFill>
                  <a:latin typeface="Arial"/>
                  <a:ea typeface="Arial"/>
                  <a:cs typeface="Arial"/>
                  <a:sym typeface="Arial"/>
                </a:rPr>
                <a:t>Combines dynamic convolution, attention mechanisms, and adversarial learning → difficult to design, implement, and interpret.</a:t>
              </a:r>
              <a:endParaRPr b="0" sz="1100">
                <a:solidFill>
                  <a:srgbClr val="475569"/>
                </a:solidFill>
                <a:latin typeface="Arial"/>
                <a:ea typeface="Arial"/>
                <a:cs typeface="Arial"/>
                <a:sym typeface="Arial"/>
              </a:endParaRPr>
            </a:p>
          </p:txBody>
        </p:sp>
        <p:sp>
          <p:nvSpPr>
            <p:cNvPr id="241" name="Google Shape;241;p38"/>
            <p:cNvSpPr/>
            <p:nvPr/>
          </p:nvSpPr>
          <p:spPr>
            <a:xfrm>
              <a:off x="4667250" y="1428750"/>
              <a:ext cx="4095900" cy="1476300"/>
            </a:xfrm>
            <a:prstGeom prst="roundRect">
              <a:avLst>
                <a:gd fmla="val 7741"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42" name="Google Shape;242;p38"/>
            <p:cNvSpPr txBox="1"/>
            <p:nvPr/>
          </p:nvSpPr>
          <p:spPr>
            <a:xfrm>
              <a:off x="4857750" y="1606677"/>
              <a:ext cx="3810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F59E0B"/>
                  </a:solidFill>
                  <a:latin typeface="Material Icons"/>
                  <a:ea typeface="Material Icons"/>
                  <a:cs typeface="Material Icons"/>
                  <a:sym typeface="Material Icons"/>
                </a:rPr>
                <a:t>memory</a:t>
              </a:r>
              <a:endParaRPr sz="2400">
                <a:solidFill>
                  <a:srgbClr val="F59E0B"/>
                </a:solidFill>
                <a:latin typeface="Material Icons"/>
                <a:ea typeface="Material Icons"/>
                <a:cs typeface="Material Icons"/>
                <a:sym typeface="Material Icons"/>
              </a:endParaRPr>
            </a:p>
          </p:txBody>
        </p:sp>
        <p:sp>
          <p:nvSpPr>
            <p:cNvPr id="243" name="Google Shape;243;p38"/>
            <p:cNvSpPr txBox="1"/>
            <p:nvPr/>
          </p:nvSpPr>
          <p:spPr>
            <a:xfrm>
              <a:off x="4857750" y="1952625"/>
              <a:ext cx="3714900" cy="80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400">
                  <a:solidFill>
                    <a:srgbClr val="1E293B"/>
                  </a:solidFill>
                  <a:latin typeface="Arial"/>
                  <a:ea typeface="Arial"/>
                  <a:cs typeface="Arial"/>
                  <a:sym typeface="Arial"/>
                </a:rPr>
                <a:t>2. High Computational Cost</a:t>
              </a:r>
              <a:endParaRPr b="1" sz="1400">
                <a:solidFill>
                  <a:srgbClr val="1E293B"/>
                </a:solidFill>
                <a:latin typeface="Arial"/>
                <a:ea typeface="Arial"/>
                <a:cs typeface="Arial"/>
                <a:sym typeface="Arial"/>
              </a:endParaRPr>
            </a:p>
            <a:p>
              <a:pPr indent="0" lvl="0" marL="0" rtl="0" algn="l">
                <a:spcBef>
                  <a:spcPts val="375"/>
                </a:spcBef>
                <a:spcAft>
                  <a:spcPts val="0"/>
                </a:spcAft>
                <a:buNone/>
              </a:pPr>
              <a:r>
                <a:rPr b="0" lang="en" sz="1100">
                  <a:solidFill>
                    <a:srgbClr val="475569"/>
                  </a:solidFill>
                  <a:latin typeface="Arial"/>
                  <a:ea typeface="Arial"/>
                  <a:cs typeface="Arial"/>
                  <a:sym typeface="Arial"/>
                </a:rPr>
                <a:t>Generates adaptive filters for each input → increases runtime and GPU memory usage (Batch-size problem).</a:t>
              </a:r>
              <a:endParaRPr b="0" sz="1100">
                <a:solidFill>
                  <a:srgbClr val="475569"/>
                </a:solidFill>
                <a:latin typeface="Arial"/>
                <a:ea typeface="Arial"/>
                <a:cs typeface="Arial"/>
                <a:sym typeface="Arial"/>
              </a:endParaRPr>
            </a:p>
          </p:txBody>
        </p:sp>
        <p:sp>
          <p:nvSpPr>
            <p:cNvPr id="244" name="Google Shape;244;p38"/>
            <p:cNvSpPr/>
            <p:nvPr/>
          </p:nvSpPr>
          <p:spPr>
            <a:xfrm>
              <a:off x="381000" y="3095625"/>
              <a:ext cx="4095900" cy="1476300"/>
            </a:xfrm>
            <a:prstGeom prst="roundRect">
              <a:avLst>
                <a:gd fmla="val 7741"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45" name="Google Shape;245;p38"/>
            <p:cNvSpPr txBox="1"/>
            <p:nvPr/>
          </p:nvSpPr>
          <p:spPr>
            <a:xfrm>
              <a:off x="571500" y="3273552"/>
              <a:ext cx="3810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3B82F6"/>
                  </a:solidFill>
                  <a:latin typeface="Material Icons"/>
                  <a:ea typeface="Material Icons"/>
                  <a:cs typeface="Material Icons"/>
                  <a:sym typeface="Material Icons"/>
                </a:rPr>
                <a:t>warning</a:t>
              </a:r>
              <a:endParaRPr sz="2400">
                <a:solidFill>
                  <a:srgbClr val="3B82F6"/>
                </a:solidFill>
                <a:latin typeface="Material Icons"/>
                <a:ea typeface="Material Icons"/>
                <a:cs typeface="Material Icons"/>
                <a:sym typeface="Material Icons"/>
              </a:endParaRPr>
            </a:p>
          </p:txBody>
        </p:sp>
        <p:sp>
          <p:nvSpPr>
            <p:cNvPr id="246" name="Google Shape;246;p38"/>
            <p:cNvSpPr txBox="1"/>
            <p:nvPr/>
          </p:nvSpPr>
          <p:spPr>
            <a:xfrm>
              <a:off x="571500" y="3619500"/>
              <a:ext cx="3714900" cy="80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400">
                  <a:solidFill>
                    <a:srgbClr val="1E293B"/>
                  </a:solidFill>
                  <a:latin typeface="Arial"/>
                  <a:ea typeface="Arial"/>
                  <a:cs typeface="Arial"/>
                  <a:sym typeface="Arial"/>
                </a:rPr>
                <a:t>3. Risk of Overfitting</a:t>
              </a:r>
              <a:endParaRPr b="1" sz="1400">
                <a:solidFill>
                  <a:srgbClr val="1E293B"/>
                </a:solidFill>
                <a:latin typeface="Arial"/>
                <a:ea typeface="Arial"/>
                <a:cs typeface="Arial"/>
                <a:sym typeface="Arial"/>
              </a:endParaRPr>
            </a:p>
            <a:p>
              <a:pPr indent="0" lvl="0" marL="0" rtl="0" algn="l">
                <a:spcBef>
                  <a:spcPts val="375"/>
                </a:spcBef>
                <a:spcAft>
                  <a:spcPts val="0"/>
                </a:spcAft>
                <a:buNone/>
              </a:pPr>
              <a:r>
                <a:rPr b="0" lang="en" sz="1100">
                  <a:solidFill>
                    <a:srgbClr val="475569"/>
                  </a:solidFill>
                  <a:latin typeface="Arial"/>
                  <a:ea typeface="Arial"/>
                  <a:cs typeface="Arial"/>
                  <a:sym typeface="Arial"/>
                </a:rPr>
                <a:t>Complex architecture with many parameters → requires large datasets to generalize well.</a:t>
              </a:r>
              <a:endParaRPr b="0" sz="1100">
                <a:solidFill>
                  <a:srgbClr val="475569"/>
                </a:solidFill>
                <a:latin typeface="Arial"/>
                <a:ea typeface="Arial"/>
                <a:cs typeface="Arial"/>
                <a:sym typeface="Arial"/>
              </a:endParaRPr>
            </a:p>
          </p:txBody>
        </p:sp>
        <p:sp>
          <p:nvSpPr>
            <p:cNvPr id="247" name="Google Shape;247;p38"/>
            <p:cNvSpPr/>
            <p:nvPr/>
          </p:nvSpPr>
          <p:spPr>
            <a:xfrm>
              <a:off x="4667250" y="3095625"/>
              <a:ext cx="4095900" cy="1476300"/>
            </a:xfrm>
            <a:prstGeom prst="roundRect">
              <a:avLst>
                <a:gd fmla="val 7741"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48" name="Google Shape;248;p38"/>
            <p:cNvSpPr txBox="1"/>
            <p:nvPr/>
          </p:nvSpPr>
          <p:spPr>
            <a:xfrm>
              <a:off x="4857750" y="3273552"/>
              <a:ext cx="381000" cy="381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10B981"/>
                  </a:solidFill>
                  <a:latin typeface="Material Icons"/>
                  <a:ea typeface="Material Icons"/>
                  <a:cs typeface="Material Icons"/>
                  <a:sym typeface="Material Icons"/>
                </a:rPr>
                <a:t>psychology</a:t>
              </a:r>
              <a:endParaRPr sz="2400">
                <a:solidFill>
                  <a:srgbClr val="10B981"/>
                </a:solidFill>
                <a:latin typeface="Material Icons"/>
                <a:ea typeface="Material Icons"/>
                <a:cs typeface="Material Icons"/>
                <a:sym typeface="Material Icons"/>
              </a:endParaRPr>
            </a:p>
          </p:txBody>
        </p:sp>
        <p:sp>
          <p:nvSpPr>
            <p:cNvPr id="249" name="Google Shape;249;p38"/>
            <p:cNvSpPr txBox="1"/>
            <p:nvPr/>
          </p:nvSpPr>
          <p:spPr>
            <a:xfrm>
              <a:off x="4857750" y="3619500"/>
              <a:ext cx="3714900" cy="80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400">
                  <a:solidFill>
                    <a:srgbClr val="1E293B"/>
                  </a:solidFill>
                  <a:latin typeface="Arial"/>
                  <a:ea typeface="Arial"/>
                  <a:cs typeface="Arial"/>
                  <a:sym typeface="Arial"/>
                </a:rPr>
                <a:t>4. Difficult Optimization</a:t>
              </a:r>
              <a:endParaRPr b="1" sz="1400">
                <a:solidFill>
                  <a:srgbClr val="1E293B"/>
                </a:solidFill>
                <a:latin typeface="Arial"/>
                <a:ea typeface="Arial"/>
                <a:cs typeface="Arial"/>
                <a:sym typeface="Arial"/>
              </a:endParaRPr>
            </a:p>
            <a:p>
              <a:pPr indent="0" lvl="0" marL="0" rtl="0" algn="l">
                <a:spcBef>
                  <a:spcPts val="375"/>
                </a:spcBef>
                <a:spcAft>
                  <a:spcPts val="0"/>
                </a:spcAft>
                <a:buNone/>
              </a:pPr>
              <a:r>
                <a:rPr b="0" lang="en" sz="1100">
                  <a:solidFill>
                    <a:srgbClr val="475569"/>
                  </a:solidFill>
                  <a:latin typeface="Arial"/>
                  <a:ea typeface="Arial"/>
                  <a:cs typeface="Arial"/>
                  <a:sym typeface="Arial"/>
                </a:rPr>
                <a:t>Multiple components (dynamic layers + attention + GAN) interact → harder to train than standard CNNs.</a:t>
              </a:r>
              <a:endParaRPr b="0" sz="1100">
                <a:solidFill>
                  <a:srgbClr val="475569"/>
                </a:solidFill>
                <a:latin typeface="Arial"/>
                <a:ea typeface="Arial"/>
                <a:cs typeface="Arial"/>
                <a:sym typeface="Arial"/>
              </a:endParaRPr>
            </a:p>
          </p:txBody>
        </p:sp>
      </p:grpSp>
      <p:sp>
        <p:nvSpPr>
          <p:cNvPr id="250" name="Google Shape;250;p38"/>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1" name="Google Shape;251;p38"/>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700"/>
              <a:buFont typeface="Arial"/>
              <a:buNone/>
            </a:pPr>
            <a:r>
              <a:rPr b="1" lang="en" sz="700">
                <a:solidFill>
                  <a:schemeClr val="lt1"/>
                </a:solidFill>
              </a:rPr>
              <a:t>PAPER 1 | DSNet</a:t>
            </a:r>
            <a:endParaRPr b="1" sz="700">
              <a:solidFill>
                <a:srgbClr val="FFFFFF"/>
              </a:solidFill>
            </a:endParaRPr>
          </a:p>
        </p:txBody>
      </p:sp>
      <p:sp>
        <p:nvSpPr>
          <p:cNvPr id="252" name="Google Shape;252;p38"/>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39"/>
          <p:cNvSpPr/>
          <p:nvPr/>
        </p:nvSpPr>
        <p:spPr>
          <a:xfrm>
            <a:off x="0" y="0"/>
            <a:ext cx="9144000" cy="762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58" name="Google Shape;258;p39"/>
          <p:cNvSpPr txBox="1"/>
          <p:nvPr>
            <p:ph type="title"/>
          </p:nvPr>
        </p:nvSpPr>
        <p:spPr>
          <a:xfrm>
            <a:off x="762000" y="150900"/>
            <a:ext cx="7620000" cy="611100"/>
          </a:xfrm>
          <a:prstGeom prst="rect">
            <a:avLst/>
          </a:prstGeom>
          <a:solidFill>
            <a:srgbClr val="000000">
              <a:alpha val="0"/>
            </a:srgbClr>
          </a:solidFill>
          <a:ln>
            <a:noFill/>
          </a:ln>
        </p:spPr>
        <p:txBody>
          <a:bodyPr anchorCtr="0" anchor="ctr" bIns="0" lIns="0" spcFirstLastPara="1" rIns="0" wrap="square" tIns="0">
            <a:normAutofit/>
          </a:bodyPr>
          <a:lstStyle/>
          <a:p>
            <a:pPr indent="0" lvl="0" marL="0" rtl="0" algn="ctr">
              <a:spcBef>
                <a:spcPts val="0"/>
              </a:spcBef>
              <a:spcAft>
                <a:spcPts val="0"/>
              </a:spcAft>
              <a:buNone/>
            </a:pPr>
            <a:r>
              <a:rPr b="1" lang="en" sz="2400">
                <a:solidFill>
                  <a:schemeClr val="lt1"/>
                </a:solidFill>
                <a:latin typeface="Arial"/>
                <a:ea typeface="Arial"/>
                <a:cs typeface="Arial"/>
                <a:sym typeface="Arial"/>
              </a:rPr>
              <a:t>Brain Tumor Segmentation with V-NET Architecture</a:t>
            </a:r>
            <a:endParaRPr b="1" sz="2400">
              <a:solidFill>
                <a:srgbClr val="FFFFFF"/>
              </a:solidFill>
              <a:latin typeface="Arial"/>
              <a:ea typeface="Arial"/>
              <a:cs typeface="Arial"/>
              <a:sym typeface="Arial"/>
            </a:endParaRPr>
          </a:p>
        </p:txBody>
      </p:sp>
      <p:grpSp>
        <p:nvGrpSpPr>
          <p:cNvPr id="259" name="Google Shape;259;p39"/>
          <p:cNvGrpSpPr/>
          <p:nvPr/>
        </p:nvGrpSpPr>
        <p:grpSpPr>
          <a:xfrm>
            <a:off x="380991" y="1428750"/>
            <a:ext cx="2765146" cy="1476300"/>
            <a:chOff x="381000" y="1428750"/>
            <a:chExt cx="3429000" cy="1476300"/>
          </a:xfrm>
        </p:grpSpPr>
        <p:sp>
          <p:nvSpPr>
            <p:cNvPr id="260" name="Google Shape;260;p39"/>
            <p:cNvSpPr/>
            <p:nvPr/>
          </p:nvSpPr>
          <p:spPr>
            <a:xfrm>
              <a:off x="381000" y="1428750"/>
              <a:ext cx="3429000" cy="1476300"/>
            </a:xfrm>
            <a:prstGeom prst="roundRect">
              <a:avLst>
                <a:gd fmla="val 7741"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1" name="Google Shape;261;p39"/>
            <p:cNvSpPr txBox="1"/>
            <p:nvPr/>
          </p:nvSpPr>
          <p:spPr>
            <a:xfrm>
              <a:off x="523875" y="1606677"/>
              <a:ext cx="3810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3B82F6"/>
                  </a:solidFill>
                  <a:latin typeface="Material Icons"/>
                  <a:ea typeface="Material Icons"/>
                  <a:cs typeface="Material Icons"/>
                  <a:sym typeface="Material Icons"/>
                </a:rPr>
                <a:t>view_in_ar</a:t>
              </a:r>
              <a:endParaRPr sz="2400">
                <a:solidFill>
                  <a:srgbClr val="3B82F6"/>
                </a:solidFill>
                <a:latin typeface="Material Icons"/>
                <a:ea typeface="Material Icons"/>
                <a:cs typeface="Material Icons"/>
                <a:sym typeface="Material Icons"/>
              </a:endParaRPr>
            </a:p>
          </p:txBody>
        </p:sp>
        <p:sp>
          <p:nvSpPr>
            <p:cNvPr id="262" name="Google Shape;262;p39"/>
            <p:cNvSpPr txBox="1"/>
            <p:nvPr/>
          </p:nvSpPr>
          <p:spPr>
            <a:xfrm>
              <a:off x="523875" y="1952625"/>
              <a:ext cx="3143400" cy="8574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 sz="1300">
                  <a:solidFill>
                    <a:srgbClr val="1E293B"/>
                  </a:solidFill>
                  <a:latin typeface="Arial"/>
                  <a:ea typeface="Arial"/>
                  <a:cs typeface="Arial"/>
                  <a:sym typeface="Arial"/>
                </a:rPr>
                <a:t>Direct 3D Segmentation</a:t>
              </a:r>
              <a:endParaRPr b="1" sz="1300">
                <a:solidFill>
                  <a:srgbClr val="1E293B"/>
                </a:solidFill>
                <a:latin typeface="Arial"/>
                <a:ea typeface="Arial"/>
                <a:cs typeface="Arial"/>
                <a:sym typeface="Arial"/>
              </a:endParaRPr>
            </a:p>
            <a:p>
              <a:pPr indent="0" lvl="0" marL="0" rtl="0" algn="l">
                <a:spcBef>
                  <a:spcPts val="300"/>
                </a:spcBef>
                <a:spcAft>
                  <a:spcPts val="0"/>
                </a:spcAft>
                <a:buNone/>
              </a:pPr>
              <a:r>
                <a:rPr b="0" lang="en" sz="1050">
                  <a:solidFill>
                    <a:srgbClr val="475569"/>
                  </a:solidFill>
                  <a:latin typeface="Arial"/>
                  <a:ea typeface="Arial"/>
                  <a:cs typeface="Arial"/>
                  <a:sym typeface="Arial"/>
                </a:rPr>
                <a:t>Segmentation on 3D structures without sliding to many 2D images (T1, T1c, T2, FLAIR).</a:t>
              </a:r>
              <a:endParaRPr b="0" sz="1050">
                <a:solidFill>
                  <a:srgbClr val="475569"/>
                </a:solidFill>
                <a:latin typeface="Arial"/>
                <a:ea typeface="Arial"/>
                <a:cs typeface="Arial"/>
                <a:sym typeface="Arial"/>
              </a:endParaRPr>
            </a:p>
          </p:txBody>
        </p:sp>
      </p:grpSp>
      <p:grpSp>
        <p:nvGrpSpPr>
          <p:cNvPr id="263" name="Google Shape;263;p39"/>
          <p:cNvGrpSpPr/>
          <p:nvPr/>
        </p:nvGrpSpPr>
        <p:grpSpPr>
          <a:xfrm>
            <a:off x="381002" y="3095625"/>
            <a:ext cx="2765146" cy="1476300"/>
            <a:chOff x="381000" y="3095625"/>
            <a:chExt cx="3429000" cy="1476300"/>
          </a:xfrm>
        </p:grpSpPr>
        <p:sp>
          <p:nvSpPr>
            <p:cNvPr id="264" name="Google Shape;264;p39"/>
            <p:cNvSpPr/>
            <p:nvPr/>
          </p:nvSpPr>
          <p:spPr>
            <a:xfrm>
              <a:off x="381000" y="3095625"/>
              <a:ext cx="3429000" cy="1476300"/>
            </a:xfrm>
            <a:prstGeom prst="roundRect">
              <a:avLst>
                <a:gd fmla="val 7741"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5" name="Google Shape;265;p39"/>
            <p:cNvSpPr txBox="1"/>
            <p:nvPr/>
          </p:nvSpPr>
          <p:spPr>
            <a:xfrm>
              <a:off x="523875" y="3273552"/>
              <a:ext cx="3810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10B981"/>
                  </a:solidFill>
                  <a:latin typeface="Material Icons"/>
                  <a:ea typeface="Material Icons"/>
                  <a:cs typeface="Material Icons"/>
                  <a:sym typeface="Material Icons"/>
                </a:rPr>
                <a:t>grid_view</a:t>
              </a:r>
              <a:endParaRPr sz="2400">
                <a:solidFill>
                  <a:srgbClr val="10B981"/>
                </a:solidFill>
                <a:latin typeface="Material Icons"/>
                <a:ea typeface="Material Icons"/>
                <a:cs typeface="Material Icons"/>
                <a:sym typeface="Material Icons"/>
              </a:endParaRPr>
            </a:p>
          </p:txBody>
        </p:sp>
        <p:sp>
          <p:nvSpPr>
            <p:cNvPr id="266" name="Google Shape;266;p39"/>
            <p:cNvSpPr txBox="1"/>
            <p:nvPr/>
          </p:nvSpPr>
          <p:spPr>
            <a:xfrm>
              <a:off x="523875" y="3619500"/>
              <a:ext cx="3143400" cy="8574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 sz="1300">
                  <a:solidFill>
                    <a:srgbClr val="1E293B"/>
                  </a:solidFill>
                  <a:latin typeface="Arial"/>
                  <a:ea typeface="Arial"/>
                  <a:cs typeface="Arial"/>
                  <a:sym typeface="Arial"/>
                </a:rPr>
                <a:t>Voxel-Based Approach</a:t>
              </a:r>
              <a:endParaRPr b="1" sz="1300">
                <a:solidFill>
                  <a:srgbClr val="1E293B"/>
                </a:solidFill>
                <a:latin typeface="Arial"/>
                <a:ea typeface="Arial"/>
                <a:cs typeface="Arial"/>
                <a:sym typeface="Arial"/>
              </a:endParaRPr>
            </a:p>
            <a:p>
              <a:pPr indent="0" lvl="0" marL="0" rtl="0" algn="l">
                <a:spcBef>
                  <a:spcPts val="300"/>
                </a:spcBef>
                <a:spcAft>
                  <a:spcPts val="0"/>
                </a:spcAft>
                <a:buNone/>
              </a:pPr>
              <a:r>
                <a:rPr b="0" lang="en" sz="1050">
                  <a:solidFill>
                    <a:srgbClr val="475569"/>
                  </a:solidFill>
                  <a:latin typeface="Arial"/>
                  <a:ea typeface="Arial"/>
                  <a:cs typeface="Arial"/>
                  <a:sym typeface="Arial"/>
                </a:rPr>
                <a:t>Processes volumetric data by considering voxels instead of standard pixels for higher precision.</a:t>
              </a:r>
              <a:endParaRPr b="0" sz="1050">
                <a:solidFill>
                  <a:srgbClr val="475569"/>
                </a:solidFill>
                <a:latin typeface="Arial"/>
                <a:ea typeface="Arial"/>
                <a:cs typeface="Arial"/>
                <a:sym typeface="Arial"/>
              </a:endParaRPr>
            </a:p>
          </p:txBody>
        </p:sp>
      </p:grpSp>
      <p:grpSp>
        <p:nvGrpSpPr>
          <p:cNvPr id="267" name="Google Shape;267;p39"/>
          <p:cNvGrpSpPr/>
          <p:nvPr/>
        </p:nvGrpSpPr>
        <p:grpSpPr>
          <a:xfrm>
            <a:off x="3412645" y="1428750"/>
            <a:ext cx="2765146" cy="1476300"/>
            <a:chOff x="4000500" y="1428750"/>
            <a:chExt cx="3429000" cy="1476300"/>
          </a:xfrm>
        </p:grpSpPr>
        <p:sp>
          <p:nvSpPr>
            <p:cNvPr id="268" name="Google Shape;268;p39"/>
            <p:cNvSpPr/>
            <p:nvPr/>
          </p:nvSpPr>
          <p:spPr>
            <a:xfrm>
              <a:off x="4000500" y="1428750"/>
              <a:ext cx="3429000" cy="1476300"/>
            </a:xfrm>
            <a:prstGeom prst="roundRect">
              <a:avLst>
                <a:gd fmla="val 7741"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9" name="Google Shape;269;p39"/>
            <p:cNvSpPr txBox="1"/>
            <p:nvPr/>
          </p:nvSpPr>
          <p:spPr>
            <a:xfrm>
              <a:off x="4143375" y="1606677"/>
              <a:ext cx="3810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F59E0B"/>
                  </a:solidFill>
                  <a:latin typeface="Material Icons"/>
                  <a:ea typeface="Material Icons"/>
                  <a:cs typeface="Material Icons"/>
                  <a:sym typeface="Material Icons"/>
                </a:rPr>
                <a:t>psychology</a:t>
              </a:r>
              <a:endParaRPr sz="2400">
                <a:solidFill>
                  <a:srgbClr val="F59E0B"/>
                </a:solidFill>
                <a:latin typeface="Material Icons"/>
                <a:ea typeface="Material Icons"/>
                <a:cs typeface="Material Icons"/>
                <a:sym typeface="Material Icons"/>
              </a:endParaRPr>
            </a:p>
          </p:txBody>
        </p:sp>
        <p:sp>
          <p:nvSpPr>
            <p:cNvPr id="270" name="Google Shape;270;p39"/>
            <p:cNvSpPr txBox="1"/>
            <p:nvPr/>
          </p:nvSpPr>
          <p:spPr>
            <a:xfrm>
              <a:off x="4143375" y="1952625"/>
              <a:ext cx="3143400" cy="8574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 sz="1300">
                  <a:solidFill>
                    <a:srgbClr val="1E293B"/>
                  </a:solidFill>
                  <a:latin typeface="Arial"/>
                  <a:ea typeface="Arial"/>
                  <a:cs typeface="Arial"/>
                  <a:sym typeface="Arial"/>
                </a:rPr>
                <a:t>Inspired by 2D Deep Learning</a:t>
              </a:r>
              <a:endParaRPr b="1" sz="1300">
                <a:solidFill>
                  <a:srgbClr val="1E293B"/>
                </a:solidFill>
                <a:latin typeface="Arial"/>
                <a:ea typeface="Arial"/>
                <a:cs typeface="Arial"/>
                <a:sym typeface="Arial"/>
              </a:endParaRPr>
            </a:p>
            <a:p>
              <a:pPr indent="0" lvl="0" marL="0" rtl="0" algn="l">
                <a:spcBef>
                  <a:spcPts val="300"/>
                </a:spcBef>
                <a:spcAft>
                  <a:spcPts val="0"/>
                </a:spcAft>
                <a:buNone/>
              </a:pPr>
              <a:r>
                <a:rPr b="0" lang="en" sz="1050">
                  <a:solidFill>
                    <a:srgbClr val="475569"/>
                  </a:solidFill>
                  <a:latin typeface="Arial"/>
                  <a:ea typeface="Arial"/>
                  <a:cs typeface="Arial"/>
                  <a:sym typeface="Arial"/>
                </a:rPr>
                <a:t>Adapts calculation techniques from established 2D segmentation deep learning models.</a:t>
              </a:r>
              <a:endParaRPr b="0" sz="1050">
                <a:solidFill>
                  <a:srgbClr val="475569"/>
                </a:solidFill>
                <a:latin typeface="Arial"/>
                <a:ea typeface="Arial"/>
                <a:cs typeface="Arial"/>
                <a:sym typeface="Arial"/>
              </a:endParaRPr>
            </a:p>
          </p:txBody>
        </p:sp>
      </p:grpSp>
      <p:grpSp>
        <p:nvGrpSpPr>
          <p:cNvPr id="271" name="Google Shape;271;p39"/>
          <p:cNvGrpSpPr/>
          <p:nvPr/>
        </p:nvGrpSpPr>
        <p:grpSpPr>
          <a:xfrm>
            <a:off x="3412674" y="3095625"/>
            <a:ext cx="2765146" cy="1476300"/>
            <a:chOff x="4000500" y="3095625"/>
            <a:chExt cx="3429000" cy="1476300"/>
          </a:xfrm>
        </p:grpSpPr>
        <p:sp>
          <p:nvSpPr>
            <p:cNvPr id="272" name="Google Shape;272;p39"/>
            <p:cNvSpPr/>
            <p:nvPr/>
          </p:nvSpPr>
          <p:spPr>
            <a:xfrm>
              <a:off x="4000500" y="3095625"/>
              <a:ext cx="3429000" cy="1476300"/>
            </a:xfrm>
            <a:prstGeom prst="roundRect">
              <a:avLst>
                <a:gd fmla="val 7741"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3" name="Google Shape;273;p39"/>
            <p:cNvSpPr txBox="1"/>
            <p:nvPr/>
          </p:nvSpPr>
          <p:spPr>
            <a:xfrm>
              <a:off x="4143375" y="3273552"/>
              <a:ext cx="3810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8B5CF6"/>
                  </a:solidFill>
                  <a:latin typeface="Material Icons"/>
                  <a:ea typeface="Material Icons"/>
                  <a:cs typeface="Material Icons"/>
                  <a:sym typeface="Material Icons"/>
                </a:rPr>
                <a:t>layers</a:t>
              </a:r>
              <a:endParaRPr sz="2400">
                <a:solidFill>
                  <a:srgbClr val="8B5CF6"/>
                </a:solidFill>
                <a:latin typeface="Material Icons"/>
                <a:ea typeface="Material Icons"/>
                <a:cs typeface="Material Icons"/>
                <a:sym typeface="Material Icons"/>
              </a:endParaRPr>
            </a:p>
          </p:txBody>
        </p:sp>
        <p:sp>
          <p:nvSpPr>
            <p:cNvPr id="274" name="Google Shape;274;p39"/>
            <p:cNvSpPr txBox="1"/>
            <p:nvPr/>
          </p:nvSpPr>
          <p:spPr>
            <a:xfrm>
              <a:off x="4143375" y="3619500"/>
              <a:ext cx="3143400" cy="8574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 sz="1300">
                  <a:solidFill>
                    <a:srgbClr val="1E293B"/>
                  </a:solidFill>
                  <a:latin typeface="Arial"/>
                  <a:ea typeface="Arial"/>
                  <a:cs typeface="Arial"/>
                  <a:sym typeface="Arial"/>
                </a:rPr>
                <a:t>Learnable Downsampling</a:t>
              </a:r>
              <a:endParaRPr b="1" sz="1300">
                <a:solidFill>
                  <a:srgbClr val="1E293B"/>
                </a:solidFill>
                <a:latin typeface="Arial"/>
                <a:ea typeface="Arial"/>
                <a:cs typeface="Arial"/>
                <a:sym typeface="Arial"/>
              </a:endParaRPr>
            </a:p>
            <a:p>
              <a:pPr indent="0" lvl="0" marL="0" rtl="0" algn="l">
                <a:spcBef>
                  <a:spcPts val="300"/>
                </a:spcBef>
                <a:spcAft>
                  <a:spcPts val="0"/>
                </a:spcAft>
                <a:buNone/>
              </a:pPr>
              <a:r>
                <a:rPr b="0" lang="en" sz="1050">
                  <a:solidFill>
                    <a:srgbClr val="475569"/>
                  </a:solidFill>
                  <a:latin typeface="Arial"/>
                  <a:ea typeface="Arial"/>
                  <a:cs typeface="Arial"/>
                  <a:sym typeface="Arial"/>
                </a:rPr>
                <a:t>Uses learnable convolution layers for downsampling instead of static max/avg pooling.</a:t>
              </a:r>
              <a:endParaRPr b="0" sz="1050">
                <a:solidFill>
                  <a:srgbClr val="475569"/>
                </a:solidFill>
                <a:latin typeface="Arial"/>
                <a:ea typeface="Arial"/>
                <a:cs typeface="Arial"/>
                <a:sym typeface="Arial"/>
              </a:endParaRPr>
            </a:p>
          </p:txBody>
        </p:sp>
      </p:grpSp>
      <p:pic>
        <p:nvPicPr>
          <p:cNvPr id="275" name="Google Shape;275;p39"/>
          <p:cNvPicPr preferRelativeResize="0"/>
          <p:nvPr/>
        </p:nvPicPr>
        <p:blipFill rotWithShape="1">
          <a:blip r:embed="rId4">
            <a:alphaModFix/>
          </a:blip>
          <a:srcRect b="-12343" l="20806" r="32543" t="-12330"/>
          <a:stretch/>
        </p:blipFill>
        <p:spPr>
          <a:xfrm>
            <a:off x="6444350" y="1428750"/>
            <a:ext cx="2509200" cy="3143400"/>
          </a:xfrm>
          <a:prstGeom prst="roundRect">
            <a:avLst>
              <a:gd fmla="val 10000" name="adj"/>
            </a:avLst>
          </a:prstGeom>
          <a:noFill/>
          <a:ln>
            <a:noFill/>
          </a:ln>
        </p:spPr>
      </p:pic>
      <p:sp>
        <p:nvSpPr>
          <p:cNvPr id="276" name="Google Shape;276;p39"/>
          <p:cNvSpPr txBox="1"/>
          <p:nvPr/>
        </p:nvSpPr>
        <p:spPr>
          <a:xfrm>
            <a:off x="381000" y="952500"/>
            <a:ext cx="83820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 sz="2000">
                <a:solidFill>
                  <a:srgbClr val="334155"/>
                </a:solidFill>
                <a:latin typeface="Arial"/>
                <a:ea typeface="Arial"/>
                <a:cs typeface="Arial"/>
                <a:sym typeface="Arial"/>
              </a:rPr>
              <a:t>Problem Definition</a:t>
            </a:r>
            <a:endParaRPr b="1" sz="2000">
              <a:solidFill>
                <a:srgbClr val="334155"/>
              </a:solidFill>
              <a:latin typeface="Arial"/>
              <a:ea typeface="Arial"/>
              <a:cs typeface="Arial"/>
              <a:sym typeface="Arial"/>
            </a:endParaRPr>
          </a:p>
        </p:txBody>
      </p:sp>
      <p:sp>
        <p:nvSpPr>
          <p:cNvPr id="277" name="Google Shape;277;p39"/>
          <p:cNvSpPr/>
          <p:nvPr/>
        </p:nvSpPr>
        <p:spPr>
          <a:xfrm>
            <a:off x="0" y="0"/>
            <a:ext cx="9144000" cy="150900"/>
          </a:xfrm>
          <a:prstGeom prst="rect">
            <a:avLst/>
          </a:prstGeom>
          <a:solidFill>
            <a:srgbClr val="0C2240"/>
          </a:solidFill>
          <a:ln cap="flat" cmpd="sng" w="12700">
            <a:solidFill>
              <a:srgbClr val="0C22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8" name="Google Shape;278;p39"/>
          <p:cNvSpPr/>
          <p:nvPr/>
        </p:nvSpPr>
        <p:spPr>
          <a:xfrm>
            <a:off x="377200" y="24003"/>
            <a:ext cx="2880300" cy="82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700"/>
              <a:buFont typeface="Arial"/>
              <a:buNone/>
            </a:pPr>
            <a:r>
              <a:rPr b="1" lang="en" sz="700">
                <a:solidFill>
                  <a:schemeClr val="lt1"/>
                </a:solidFill>
              </a:rPr>
              <a:t>PAPER 2 | V-NET</a:t>
            </a:r>
            <a:endParaRPr b="1" sz="700">
              <a:solidFill>
                <a:srgbClr val="FFFFFF"/>
              </a:solidFill>
            </a:endParaRPr>
          </a:p>
        </p:txBody>
      </p:sp>
      <p:sp>
        <p:nvSpPr>
          <p:cNvPr id="279" name="Google Shape;279;p39"/>
          <p:cNvSpPr/>
          <p:nvPr/>
        </p:nvSpPr>
        <p:spPr>
          <a:xfrm>
            <a:off x="8595360" y="13716"/>
            <a:ext cx="137100" cy="9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FFFFFF"/>
              </a:buClr>
              <a:buSzPts val="700"/>
              <a:buFont typeface="Arial"/>
              <a:buNone/>
            </a:pPr>
            <a:r>
              <a:t/>
            </a:r>
            <a:endParaRPr b="0" i="0" sz="7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coreProperties>
</file>